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8"/>
    <p:sldId id="257" r:id="rId19"/>
    <p:sldId id="258" r:id="rId20"/>
    <p:sldId id="259" r:id="rId21"/>
    <p:sldId id="260" r:id="rId22"/>
    <p:sldId id="261" r:id="rId23"/>
    <p:sldId id="262" r:id="rId24"/>
    <p:sldId id="263" r:id="rId25"/>
    <p:sldId id="264" r:id="rId26"/>
    <p:sldId id="265" r:id="rId2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Open Sauce" charset="1" panose="00000500000000000000"/>
      <p:regular r:id="rId10"/>
    </p:embeddedFont>
    <p:embeddedFont>
      <p:font typeface="Open Sauce Bold" charset="1" panose="00000800000000000000"/>
      <p:regular r:id="rId11"/>
    </p:embeddedFont>
    <p:embeddedFont>
      <p:font typeface="Open Sauce Italics" charset="1" panose="00000500000000000000"/>
      <p:regular r:id="rId12"/>
    </p:embeddedFont>
    <p:embeddedFont>
      <p:font typeface="Open Sauce Bold Italics" charset="1" panose="00000800000000000000"/>
      <p:regular r:id="rId13"/>
    </p:embeddedFont>
    <p:embeddedFont>
      <p:font typeface="Open Sauce SemiBold" charset="1" panose="00000700000000000000"/>
      <p:regular r:id="rId14"/>
    </p:embeddedFont>
    <p:embeddedFont>
      <p:font typeface="Open Sauce SemiBold Bold" charset="1" panose="00000A00000000000000"/>
      <p:regular r:id="rId15"/>
    </p:embeddedFont>
    <p:embeddedFont>
      <p:font typeface="Open Sauce SemiBold Italics" charset="1" panose="00000700000000000000"/>
      <p:regular r:id="rId16"/>
    </p:embeddedFont>
    <p:embeddedFont>
      <p:font typeface="Open Sauce SemiBold Bold Italics" charset="1" panose="00000A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slides/slide1.xml" Type="http://schemas.openxmlformats.org/officeDocument/2006/relationships/slide"/><Relationship Id="rId19" Target="slides/slide2.xml" Type="http://schemas.openxmlformats.org/officeDocument/2006/relationships/slide"/><Relationship Id="rId2" Target="presProps.xml" Type="http://schemas.openxmlformats.org/officeDocument/2006/relationships/presProps"/><Relationship Id="rId20" Target="slides/slide3.xml" Type="http://schemas.openxmlformats.org/officeDocument/2006/relationships/slide"/><Relationship Id="rId21" Target="slides/slide4.xml" Type="http://schemas.openxmlformats.org/officeDocument/2006/relationships/slide"/><Relationship Id="rId22" Target="slides/slide5.xml" Type="http://schemas.openxmlformats.org/officeDocument/2006/relationships/slide"/><Relationship Id="rId23" Target="slides/slide6.xml" Type="http://schemas.openxmlformats.org/officeDocument/2006/relationships/slide"/><Relationship Id="rId24" Target="slides/slide7.xml" Type="http://schemas.openxmlformats.org/officeDocument/2006/relationships/slide"/><Relationship Id="rId25" Target="slides/slide8.xml" Type="http://schemas.openxmlformats.org/officeDocument/2006/relationships/slide"/><Relationship Id="rId26" Target="slides/slide9.xml" Type="http://schemas.openxmlformats.org/officeDocument/2006/relationships/slide"/><Relationship Id="rId27" Target="slides/slide10.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11" Target="../media/image18.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png" Type="http://schemas.openxmlformats.org/officeDocument/2006/relationships/image"/><Relationship Id="rId5"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29485"/>
            <a:ext cx="17854104" cy="8400220"/>
            <a:chOff x="0" y="0"/>
            <a:chExt cx="2924524" cy="1375966"/>
          </a:xfrm>
        </p:grpSpPr>
        <p:sp>
          <p:nvSpPr>
            <p:cNvPr name="Freeform 3" id="3"/>
            <p:cNvSpPr/>
            <p:nvPr/>
          </p:nvSpPr>
          <p:spPr>
            <a:xfrm flipH="false" flipV="false">
              <a:off x="0" y="0"/>
              <a:ext cx="2924524" cy="1375966"/>
            </a:xfrm>
            <a:custGeom>
              <a:avLst/>
              <a:gdLst/>
              <a:ahLst/>
              <a:cxnLst/>
              <a:rect r="r" b="b" t="t" l="l"/>
              <a:pathLst>
                <a:path h="1375966" w="2924524">
                  <a:moveTo>
                    <a:pt x="2800064" y="1375966"/>
                  </a:moveTo>
                  <a:lnTo>
                    <a:pt x="124460" y="1375966"/>
                  </a:lnTo>
                  <a:cubicBezTo>
                    <a:pt x="55880" y="1375966"/>
                    <a:pt x="0" y="1320086"/>
                    <a:pt x="0" y="1251506"/>
                  </a:cubicBezTo>
                  <a:lnTo>
                    <a:pt x="0" y="124460"/>
                  </a:lnTo>
                  <a:cubicBezTo>
                    <a:pt x="0" y="55880"/>
                    <a:pt x="55880" y="0"/>
                    <a:pt x="124460" y="0"/>
                  </a:cubicBezTo>
                  <a:lnTo>
                    <a:pt x="2800064" y="0"/>
                  </a:lnTo>
                  <a:cubicBezTo>
                    <a:pt x="2868644" y="0"/>
                    <a:pt x="2924524" y="55880"/>
                    <a:pt x="2924524" y="124460"/>
                  </a:cubicBezTo>
                  <a:lnTo>
                    <a:pt x="2924524" y="1251507"/>
                  </a:lnTo>
                  <a:cubicBezTo>
                    <a:pt x="2924524" y="1320086"/>
                    <a:pt x="2868644" y="1375966"/>
                    <a:pt x="2800064" y="1375966"/>
                  </a:cubicBezTo>
                  <a:close/>
                </a:path>
              </a:pathLst>
            </a:custGeom>
            <a:solidFill>
              <a:srgbClr val="1B1B1B"/>
            </a:solidFill>
          </p:spPr>
        </p:sp>
      </p:grpSp>
      <p:grpSp>
        <p:nvGrpSpPr>
          <p:cNvPr name="Group 4" id="4"/>
          <p:cNvGrpSpPr>
            <a:grpSpLocks noChangeAspect="true"/>
          </p:cNvGrpSpPr>
          <p:nvPr/>
        </p:nvGrpSpPr>
        <p:grpSpPr>
          <a:xfrm rot="0">
            <a:off x="10277072" y="1092628"/>
            <a:ext cx="5301217" cy="10773397"/>
            <a:chOff x="0" y="0"/>
            <a:chExt cx="5001260" cy="10163810"/>
          </a:xfrm>
        </p:grpSpPr>
        <p:sp>
          <p:nvSpPr>
            <p:cNvPr name="Freeform 5" id="5"/>
            <p:cNvSpPr/>
            <p:nvPr/>
          </p:nvSpPr>
          <p:spPr>
            <a:xfrm flipH="false" flipV="false">
              <a:off x="0" y="0"/>
              <a:ext cx="5000993" cy="10163632"/>
            </a:xfrm>
            <a:custGeom>
              <a:avLst/>
              <a:gdLst/>
              <a:ahLst/>
              <a:cxnLst/>
              <a:rect r="r" b="b" t="t" l="l"/>
              <a:pathLst>
                <a:path h="10163632" w="5000993">
                  <a:moveTo>
                    <a:pt x="0" y="0"/>
                  </a:moveTo>
                  <a:lnTo>
                    <a:pt x="5000993" y="0"/>
                  </a:lnTo>
                  <a:lnTo>
                    <a:pt x="5000993" y="10163632"/>
                  </a:lnTo>
                  <a:lnTo>
                    <a:pt x="0" y="10163632"/>
                  </a:lnTo>
                  <a:close/>
                </a:path>
              </a:pathLst>
            </a:custGeom>
            <a:blipFill>
              <a:blip r:embed="rId2"/>
              <a:stretch>
                <a:fillRect l="-45" r="-45" t="0" b="0"/>
              </a:stretch>
            </a:blipFill>
          </p:spPr>
        </p:sp>
        <p:sp>
          <p:nvSpPr>
            <p:cNvPr name="Freeform 6" id="6"/>
            <p:cNvSpPr/>
            <p:nvPr/>
          </p:nvSpPr>
          <p:spPr>
            <a:xfrm flipH="false" flipV="false">
              <a:off x="338760" y="288798"/>
              <a:ext cx="4330776" cy="9398000"/>
            </a:xfrm>
            <a:custGeom>
              <a:avLst/>
              <a:gdLst/>
              <a:ahLst/>
              <a:cxnLst/>
              <a:rect r="r" b="b" t="t" l="l"/>
              <a:pathLst>
                <a:path h="9398000" w="4330776">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121067" r="-63529" t="0" b="0"/>
              </a:stretch>
            </a:blipFill>
          </p:spPr>
        </p:sp>
      </p:grpSp>
      <p:pic>
        <p:nvPicPr>
          <p:cNvPr name="Picture 7" id="7"/>
          <p:cNvPicPr>
            <a:picLocks noChangeAspect="true"/>
          </p:cNvPicPr>
          <p:nvPr/>
        </p:nvPicPr>
        <p:blipFill>
          <a:blip r:embed="rId4"/>
          <a:srcRect l="0" t="74832" r="0" b="0"/>
          <a:stretch>
            <a:fillRect/>
          </a:stretch>
        </p:blipFill>
        <p:spPr>
          <a:xfrm flipH="false" flipV="false" rot="0">
            <a:off x="544314" y="229485"/>
            <a:ext cx="11517185" cy="2408216"/>
          </a:xfrm>
          <a:prstGeom prst="rect">
            <a:avLst/>
          </a:prstGeom>
        </p:spPr>
      </p:pic>
      <p:grpSp>
        <p:nvGrpSpPr>
          <p:cNvPr name="Group 8" id="8"/>
          <p:cNvGrpSpPr/>
          <p:nvPr/>
        </p:nvGrpSpPr>
        <p:grpSpPr>
          <a:xfrm rot="0">
            <a:off x="17023934" y="9330827"/>
            <a:ext cx="470732" cy="239358"/>
            <a:chOff x="0" y="0"/>
            <a:chExt cx="627643" cy="319144"/>
          </a:xfrm>
        </p:grpSpPr>
        <p:grpSp>
          <p:nvGrpSpPr>
            <p:cNvPr name="Group 9" id="9"/>
            <p:cNvGrpSpPr/>
            <p:nvPr/>
          </p:nvGrpSpPr>
          <p:grpSpPr>
            <a:xfrm rot="0">
              <a:off x="0" y="0"/>
              <a:ext cx="627643" cy="319144"/>
              <a:chOff x="0" y="0"/>
              <a:chExt cx="3763941" cy="1913890"/>
            </a:xfrm>
          </p:grpSpPr>
          <p:sp>
            <p:nvSpPr>
              <p:cNvPr name="Freeform 10" id="10"/>
              <p:cNvSpPr/>
              <p:nvPr/>
            </p:nvSpPr>
            <p:spPr>
              <a:xfrm flipH="false" flipV="false">
                <a:off x="0" y="0"/>
                <a:ext cx="3763941" cy="1913890"/>
              </a:xfrm>
              <a:custGeom>
                <a:avLst/>
                <a:gdLst/>
                <a:ahLst/>
                <a:cxnLst/>
                <a:rect r="r" b="b" t="t" l="l"/>
                <a:pathLst>
                  <a:path h="1913890" w="3763941">
                    <a:moveTo>
                      <a:pt x="3763941" y="956945"/>
                    </a:moveTo>
                    <a:lnTo>
                      <a:pt x="3763941" y="956945"/>
                    </a:lnTo>
                    <a:cubicBezTo>
                      <a:pt x="3763941" y="1485392"/>
                      <a:pt x="3335570" y="1913890"/>
                      <a:pt x="2806996" y="1913890"/>
                    </a:cubicBezTo>
                    <a:lnTo>
                      <a:pt x="956945" y="1913890"/>
                    </a:lnTo>
                    <a:cubicBezTo>
                      <a:pt x="428371" y="1913890"/>
                      <a:pt x="0" y="1485392"/>
                      <a:pt x="0" y="956945"/>
                    </a:cubicBezTo>
                    <a:lnTo>
                      <a:pt x="0" y="956945"/>
                    </a:ln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name="Group 11" id="11"/>
            <p:cNvGrpSpPr/>
            <p:nvPr/>
          </p:nvGrpSpPr>
          <p:grpSpPr>
            <a:xfrm rot="0">
              <a:off x="313822" y="20591"/>
              <a:ext cx="277962" cy="277962"/>
              <a:chOff x="0" y="0"/>
              <a:chExt cx="6350000" cy="6350000"/>
            </a:xfrm>
          </p:grpSpPr>
          <p:sp>
            <p:nvSpPr>
              <p:cNvPr name="Freeform 12" id="12"/>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E9E9"/>
              </a:solidFill>
            </p:spPr>
          </p:sp>
        </p:grpSp>
      </p:grpSp>
      <p:grpSp>
        <p:nvGrpSpPr>
          <p:cNvPr name="Group 13" id="13"/>
          <p:cNvGrpSpPr/>
          <p:nvPr/>
        </p:nvGrpSpPr>
        <p:grpSpPr>
          <a:xfrm rot="0">
            <a:off x="1028700" y="9209737"/>
            <a:ext cx="481538" cy="481538"/>
            <a:chOff x="0" y="0"/>
            <a:chExt cx="642051" cy="642051"/>
          </a:xfrm>
        </p:grpSpPr>
        <p:grpSp>
          <p:nvGrpSpPr>
            <p:cNvPr name="Group 14" id="14"/>
            <p:cNvGrpSpPr/>
            <p:nvPr/>
          </p:nvGrpSpPr>
          <p:grpSpPr>
            <a:xfrm rot="0">
              <a:off x="0" y="0"/>
              <a:ext cx="642051" cy="642051"/>
              <a:chOff x="0" y="0"/>
              <a:chExt cx="6350000" cy="6350000"/>
            </a:xfrm>
          </p:grpSpPr>
          <p:sp>
            <p:nvSpPr>
              <p:cNvPr name="Freeform 15" id="1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582CED"/>
              </a:solidFill>
            </p:spPr>
          </p:sp>
        </p:grpSp>
        <p:pic>
          <p:nvPicPr>
            <p:cNvPr name="Picture 16" id="1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75556" y="197377"/>
              <a:ext cx="290938" cy="247298"/>
            </a:xfrm>
            <a:prstGeom prst="rect">
              <a:avLst/>
            </a:prstGeom>
          </p:spPr>
        </p:pic>
      </p:grpSp>
      <p:grpSp>
        <p:nvGrpSpPr>
          <p:cNvPr name="Group 17" id="17"/>
          <p:cNvGrpSpPr/>
          <p:nvPr/>
        </p:nvGrpSpPr>
        <p:grpSpPr>
          <a:xfrm rot="0">
            <a:off x="1673644" y="9209737"/>
            <a:ext cx="481538" cy="481538"/>
            <a:chOff x="0" y="0"/>
            <a:chExt cx="642051" cy="642051"/>
          </a:xfrm>
        </p:grpSpPr>
        <p:grpSp>
          <p:nvGrpSpPr>
            <p:cNvPr name="Group 18" id="18"/>
            <p:cNvGrpSpPr/>
            <p:nvPr/>
          </p:nvGrpSpPr>
          <p:grpSpPr>
            <a:xfrm rot="0">
              <a:off x="0" y="0"/>
              <a:ext cx="642051" cy="642051"/>
              <a:chOff x="0" y="0"/>
              <a:chExt cx="6350000" cy="6350000"/>
            </a:xfrm>
          </p:grpSpPr>
          <p:sp>
            <p:nvSpPr>
              <p:cNvPr name="Freeform 19" id="19"/>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name="Picture 20" id="20"/>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95802" y="197377"/>
              <a:ext cx="250447" cy="256988"/>
            </a:xfrm>
            <a:prstGeom prst="rect">
              <a:avLst/>
            </a:prstGeom>
          </p:spPr>
        </p:pic>
      </p:grpSp>
      <p:grpSp>
        <p:nvGrpSpPr>
          <p:cNvPr name="Group 21" id="21"/>
          <p:cNvGrpSpPr/>
          <p:nvPr/>
        </p:nvGrpSpPr>
        <p:grpSpPr>
          <a:xfrm rot="0">
            <a:off x="2318588" y="9209737"/>
            <a:ext cx="481538" cy="481538"/>
            <a:chOff x="0" y="0"/>
            <a:chExt cx="642051" cy="642051"/>
          </a:xfrm>
        </p:grpSpPr>
        <p:grpSp>
          <p:nvGrpSpPr>
            <p:cNvPr name="Group 22" id="22"/>
            <p:cNvGrpSpPr/>
            <p:nvPr/>
          </p:nvGrpSpPr>
          <p:grpSpPr>
            <a:xfrm rot="0">
              <a:off x="0" y="0"/>
              <a:ext cx="642051" cy="642051"/>
              <a:chOff x="0" y="0"/>
              <a:chExt cx="6350000" cy="6350000"/>
            </a:xfrm>
          </p:grpSpPr>
          <p:sp>
            <p:nvSpPr>
              <p:cNvPr name="Freeform 23" id="2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name="Picture 24" id="24"/>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205355" y="192503"/>
              <a:ext cx="231341" cy="257046"/>
            </a:xfrm>
            <a:prstGeom prst="rect">
              <a:avLst/>
            </a:prstGeom>
          </p:spPr>
        </p:pic>
      </p:grpSp>
      <p:grpSp>
        <p:nvGrpSpPr>
          <p:cNvPr name="Group 25" id="25"/>
          <p:cNvGrpSpPr/>
          <p:nvPr/>
        </p:nvGrpSpPr>
        <p:grpSpPr>
          <a:xfrm rot="0">
            <a:off x="802610" y="2576424"/>
            <a:ext cx="9248372" cy="3705079"/>
            <a:chOff x="0" y="0"/>
            <a:chExt cx="12331162" cy="4940105"/>
          </a:xfrm>
        </p:grpSpPr>
        <p:sp>
          <p:nvSpPr>
            <p:cNvPr name="TextBox 26" id="26"/>
            <p:cNvSpPr txBox="true"/>
            <p:nvPr/>
          </p:nvSpPr>
          <p:spPr>
            <a:xfrm rot="0">
              <a:off x="0" y="95250"/>
              <a:ext cx="12331162" cy="3782483"/>
            </a:xfrm>
            <a:prstGeom prst="rect">
              <a:avLst/>
            </a:prstGeom>
          </p:spPr>
          <p:txBody>
            <a:bodyPr anchor="t" rtlCol="false" tIns="0" lIns="0" bIns="0" rIns="0">
              <a:spAutoFit/>
            </a:bodyPr>
            <a:lstStyle/>
            <a:p>
              <a:pPr>
                <a:lnSpc>
                  <a:spcPts val="10999"/>
                </a:lnSpc>
              </a:pPr>
              <a:r>
                <a:rPr lang="en-US" sz="9999">
                  <a:solidFill>
                    <a:srgbClr val="F1E9E9"/>
                  </a:solidFill>
                  <a:latin typeface="Open Sauce SemiBold"/>
                </a:rPr>
                <a:t>Shannon-Fano Algorithm</a:t>
              </a:r>
            </a:p>
          </p:txBody>
        </p:sp>
        <p:sp>
          <p:nvSpPr>
            <p:cNvPr name="TextBox 27" id="27"/>
            <p:cNvSpPr txBox="true"/>
            <p:nvPr/>
          </p:nvSpPr>
          <p:spPr>
            <a:xfrm rot="0">
              <a:off x="0" y="4242029"/>
              <a:ext cx="12331162" cy="698077"/>
            </a:xfrm>
            <a:prstGeom prst="rect">
              <a:avLst/>
            </a:prstGeom>
          </p:spPr>
          <p:txBody>
            <a:bodyPr anchor="t" rtlCol="false" tIns="0" lIns="0" bIns="0" rIns="0">
              <a:spAutoFit/>
            </a:bodyPr>
            <a:lstStyle/>
            <a:p>
              <a:pPr>
                <a:lnSpc>
                  <a:spcPts val="4480"/>
                </a:lnSpc>
                <a:spcBef>
                  <a:spcPct val="0"/>
                </a:spcBef>
              </a:pPr>
              <a:r>
                <a:rPr lang="en-US" sz="3200">
                  <a:solidFill>
                    <a:srgbClr val="D9D9D9"/>
                  </a:solidFill>
                  <a:latin typeface="Open Sauce"/>
                </a:rPr>
                <a:t>Michelle Orru</a:t>
              </a:r>
            </a:p>
          </p:txBody>
        </p:sp>
      </p:grpSp>
      <p:pic>
        <p:nvPicPr>
          <p:cNvPr name="Picture 28" id="2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7003587" y="1028700"/>
            <a:ext cx="255713" cy="63928"/>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29485"/>
            <a:ext cx="17854104" cy="8400220"/>
            <a:chOff x="0" y="0"/>
            <a:chExt cx="2924524" cy="1375966"/>
          </a:xfrm>
        </p:grpSpPr>
        <p:sp>
          <p:nvSpPr>
            <p:cNvPr name="Freeform 3" id="3"/>
            <p:cNvSpPr/>
            <p:nvPr/>
          </p:nvSpPr>
          <p:spPr>
            <a:xfrm flipH="false" flipV="false">
              <a:off x="0" y="0"/>
              <a:ext cx="2924524" cy="1375966"/>
            </a:xfrm>
            <a:custGeom>
              <a:avLst/>
              <a:gdLst/>
              <a:ahLst/>
              <a:cxnLst/>
              <a:rect r="r" b="b" t="t" l="l"/>
              <a:pathLst>
                <a:path h="1375966" w="2924524">
                  <a:moveTo>
                    <a:pt x="2800064" y="1375966"/>
                  </a:moveTo>
                  <a:lnTo>
                    <a:pt x="124460" y="1375966"/>
                  </a:lnTo>
                  <a:cubicBezTo>
                    <a:pt x="55880" y="1375966"/>
                    <a:pt x="0" y="1320086"/>
                    <a:pt x="0" y="1251506"/>
                  </a:cubicBezTo>
                  <a:lnTo>
                    <a:pt x="0" y="124460"/>
                  </a:lnTo>
                  <a:cubicBezTo>
                    <a:pt x="0" y="55880"/>
                    <a:pt x="55880" y="0"/>
                    <a:pt x="124460" y="0"/>
                  </a:cubicBezTo>
                  <a:lnTo>
                    <a:pt x="2800064" y="0"/>
                  </a:lnTo>
                  <a:cubicBezTo>
                    <a:pt x="2868644" y="0"/>
                    <a:pt x="2924524" y="55880"/>
                    <a:pt x="2924524" y="124460"/>
                  </a:cubicBezTo>
                  <a:lnTo>
                    <a:pt x="2924524" y="1251507"/>
                  </a:lnTo>
                  <a:cubicBezTo>
                    <a:pt x="2924524" y="1320086"/>
                    <a:pt x="2868644" y="1375966"/>
                    <a:pt x="2800064" y="1375966"/>
                  </a:cubicBezTo>
                  <a:close/>
                </a:path>
              </a:pathLst>
            </a:custGeom>
            <a:solidFill>
              <a:srgbClr val="1B1B1B"/>
            </a:solidFill>
          </p:spPr>
        </p:sp>
      </p:grpSp>
      <p:grpSp>
        <p:nvGrpSpPr>
          <p:cNvPr name="Group 4" id="4"/>
          <p:cNvGrpSpPr/>
          <p:nvPr/>
        </p:nvGrpSpPr>
        <p:grpSpPr>
          <a:xfrm rot="0">
            <a:off x="1028700" y="9209737"/>
            <a:ext cx="481538" cy="481538"/>
            <a:chOff x="0" y="0"/>
            <a:chExt cx="642051" cy="642051"/>
          </a:xfrm>
        </p:grpSpPr>
        <p:grpSp>
          <p:nvGrpSpPr>
            <p:cNvPr name="Group 5" id="5"/>
            <p:cNvGrpSpPr/>
            <p:nvPr/>
          </p:nvGrpSpPr>
          <p:grpSpPr>
            <a:xfrm rot="0">
              <a:off x="0" y="0"/>
              <a:ext cx="642051" cy="642051"/>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name="Picture 7" id="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5556" y="197377"/>
              <a:ext cx="290938" cy="247298"/>
            </a:xfrm>
            <a:prstGeom prst="rect">
              <a:avLst/>
            </a:prstGeom>
          </p:spPr>
        </p:pic>
      </p:grpSp>
      <p:grpSp>
        <p:nvGrpSpPr>
          <p:cNvPr name="Group 8" id="8"/>
          <p:cNvGrpSpPr/>
          <p:nvPr/>
        </p:nvGrpSpPr>
        <p:grpSpPr>
          <a:xfrm rot="0">
            <a:off x="1673644" y="9209737"/>
            <a:ext cx="481538" cy="481538"/>
            <a:chOff x="0" y="0"/>
            <a:chExt cx="642051" cy="642051"/>
          </a:xfrm>
        </p:grpSpPr>
        <p:grpSp>
          <p:nvGrpSpPr>
            <p:cNvPr name="Group 9" id="9"/>
            <p:cNvGrpSpPr/>
            <p:nvPr/>
          </p:nvGrpSpPr>
          <p:grpSpPr>
            <a:xfrm rot="0">
              <a:off x="0" y="0"/>
              <a:ext cx="642051" cy="642051"/>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95802" y="197377"/>
              <a:ext cx="250447" cy="256988"/>
            </a:xfrm>
            <a:prstGeom prst="rect">
              <a:avLst/>
            </a:prstGeom>
          </p:spPr>
        </p:pic>
      </p:grpSp>
      <p:grpSp>
        <p:nvGrpSpPr>
          <p:cNvPr name="Group 12" id="12"/>
          <p:cNvGrpSpPr/>
          <p:nvPr/>
        </p:nvGrpSpPr>
        <p:grpSpPr>
          <a:xfrm rot="0">
            <a:off x="2318588" y="9209737"/>
            <a:ext cx="481538" cy="481538"/>
            <a:chOff x="0" y="0"/>
            <a:chExt cx="642051" cy="642051"/>
          </a:xfrm>
        </p:grpSpPr>
        <p:grpSp>
          <p:nvGrpSpPr>
            <p:cNvPr name="Group 13" id="13"/>
            <p:cNvGrpSpPr/>
            <p:nvPr/>
          </p:nvGrpSpPr>
          <p:grpSpPr>
            <a:xfrm rot="0">
              <a:off x="0" y="0"/>
              <a:ext cx="642051" cy="642051"/>
              <a:chOff x="0" y="0"/>
              <a:chExt cx="6350000" cy="6350000"/>
            </a:xfrm>
          </p:grpSpPr>
          <p:sp>
            <p:nvSpPr>
              <p:cNvPr name="Freeform 14" id="1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name="Picture 15" id="15"/>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205355" y="192503"/>
              <a:ext cx="231341" cy="257046"/>
            </a:xfrm>
            <a:prstGeom prst="rect">
              <a:avLst/>
            </a:prstGeom>
          </p:spPr>
        </p:pic>
      </p:grpSp>
      <p:pic>
        <p:nvPicPr>
          <p:cNvPr name="Picture 16" id="16"/>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028700" y="1028700"/>
            <a:ext cx="255713" cy="63928"/>
          </a:xfrm>
          <a:prstGeom prst="rect">
            <a:avLst/>
          </a:prstGeom>
        </p:spPr>
      </p:pic>
      <p:pic>
        <p:nvPicPr>
          <p:cNvPr name="Picture 17" id="17"/>
          <p:cNvPicPr>
            <a:picLocks noChangeAspect="true"/>
          </p:cNvPicPr>
          <p:nvPr/>
        </p:nvPicPr>
        <p:blipFill>
          <a:blip r:embed="rId10"/>
          <a:srcRect l="24758" t="0" r="10722" b="74100"/>
          <a:stretch>
            <a:fillRect/>
          </a:stretch>
        </p:blipFill>
        <p:spPr>
          <a:xfrm flipH="false" flipV="false" rot="0">
            <a:off x="2779297" y="4384289"/>
            <a:ext cx="12729407" cy="4245416"/>
          </a:xfrm>
          <a:prstGeom prst="rect">
            <a:avLst/>
          </a:prstGeom>
        </p:spPr>
      </p:pic>
      <p:pic>
        <p:nvPicPr>
          <p:cNvPr name="Picture 18" id="18"/>
          <p:cNvPicPr>
            <a:picLocks noChangeAspect="true"/>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0" t="0" r="0" b="0"/>
          <a:stretch>
            <a:fillRect/>
          </a:stretch>
        </p:blipFill>
        <p:spPr>
          <a:xfrm flipH="false" flipV="false" rot="0">
            <a:off x="16921370" y="991777"/>
            <a:ext cx="337930" cy="337930"/>
          </a:xfrm>
          <a:prstGeom prst="rect">
            <a:avLst/>
          </a:prstGeom>
        </p:spPr>
      </p:pic>
      <p:grpSp>
        <p:nvGrpSpPr>
          <p:cNvPr name="Group 19" id="19"/>
          <p:cNvGrpSpPr/>
          <p:nvPr/>
        </p:nvGrpSpPr>
        <p:grpSpPr>
          <a:xfrm rot="0">
            <a:off x="16768221" y="9258300"/>
            <a:ext cx="470732" cy="239358"/>
            <a:chOff x="0" y="0"/>
            <a:chExt cx="627643" cy="319144"/>
          </a:xfrm>
        </p:grpSpPr>
        <p:grpSp>
          <p:nvGrpSpPr>
            <p:cNvPr name="Group 20" id="20"/>
            <p:cNvGrpSpPr/>
            <p:nvPr/>
          </p:nvGrpSpPr>
          <p:grpSpPr>
            <a:xfrm rot="0">
              <a:off x="0" y="0"/>
              <a:ext cx="627643" cy="319144"/>
              <a:chOff x="0" y="0"/>
              <a:chExt cx="3763941" cy="1913890"/>
            </a:xfrm>
          </p:grpSpPr>
          <p:sp>
            <p:nvSpPr>
              <p:cNvPr name="Freeform 21" id="21"/>
              <p:cNvSpPr/>
              <p:nvPr/>
            </p:nvSpPr>
            <p:spPr>
              <a:xfrm flipH="false" flipV="false">
                <a:off x="0" y="0"/>
                <a:ext cx="3763941" cy="1913890"/>
              </a:xfrm>
              <a:custGeom>
                <a:avLst/>
                <a:gdLst/>
                <a:ahLst/>
                <a:cxnLst/>
                <a:rect r="r" b="b" t="t" l="l"/>
                <a:pathLst>
                  <a:path h="1913890" w="3763941">
                    <a:moveTo>
                      <a:pt x="3763941" y="956945"/>
                    </a:moveTo>
                    <a:lnTo>
                      <a:pt x="3763941" y="956945"/>
                    </a:lnTo>
                    <a:cubicBezTo>
                      <a:pt x="3763941" y="1485392"/>
                      <a:pt x="3335570" y="1913890"/>
                      <a:pt x="2806996" y="1913890"/>
                    </a:cubicBezTo>
                    <a:lnTo>
                      <a:pt x="956945" y="1913890"/>
                    </a:lnTo>
                    <a:cubicBezTo>
                      <a:pt x="428371" y="1913890"/>
                      <a:pt x="0" y="1485392"/>
                      <a:pt x="0" y="956945"/>
                    </a:cubicBezTo>
                    <a:lnTo>
                      <a:pt x="0" y="956945"/>
                    </a:ln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name="Group 22" id="22"/>
            <p:cNvGrpSpPr/>
            <p:nvPr/>
          </p:nvGrpSpPr>
          <p:grpSpPr>
            <a:xfrm rot="0">
              <a:off x="313822" y="20591"/>
              <a:ext cx="277962" cy="277962"/>
              <a:chOff x="0" y="0"/>
              <a:chExt cx="6350000" cy="6350000"/>
            </a:xfrm>
          </p:grpSpPr>
          <p:sp>
            <p:nvSpPr>
              <p:cNvPr name="Freeform 23" id="2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E9E9"/>
              </a:solidFill>
            </p:spPr>
          </p:sp>
        </p:grpSp>
      </p:grpSp>
      <p:sp>
        <p:nvSpPr>
          <p:cNvPr name="TextBox 24" id="24"/>
          <p:cNvSpPr txBox="true"/>
          <p:nvPr/>
        </p:nvSpPr>
        <p:spPr>
          <a:xfrm rot="0">
            <a:off x="4533814" y="3578932"/>
            <a:ext cx="9220373" cy="942975"/>
          </a:xfrm>
          <a:prstGeom prst="rect">
            <a:avLst/>
          </a:prstGeom>
        </p:spPr>
        <p:txBody>
          <a:bodyPr anchor="t" rtlCol="false" tIns="0" lIns="0" bIns="0" rIns="0">
            <a:spAutoFit/>
          </a:bodyPr>
          <a:lstStyle/>
          <a:p>
            <a:pPr algn="ctr" marL="0" indent="0" lvl="0">
              <a:lnSpc>
                <a:spcPts val="7440"/>
              </a:lnSpc>
              <a:spcBef>
                <a:spcPct val="0"/>
              </a:spcBef>
            </a:pPr>
            <a:r>
              <a:rPr lang="en-US" sz="6200" u="none">
                <a:solidFill>
                  <a:srgbClr val="F1E9E9"/>
                </a:solidFill>
                <a:latin typeface="Open Sauce Semi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29485"/>
            <a:ext cx="7376604" cy="9826324"/>
            <a:chOff x="0" y="0"/>
            <a:chExt cx="1208297" cy="1609564"/>
          </a:xfrm>
        </p:grpSpPr>
        <p:sp>
          <p:nvSpPr>
            <p:cNvPr name="Freeform 3" id="3"/>
            <p:cNvSpPr/>
            <p:nvPr/>
          </p:nvSpPr>
          <p:spPr>
            <a:xfrm flipH="false" flipV="false">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1B1B1B"/>
            </a:solidFill>
          </p:spPr>
        </p:sp>
      </p:grpSp>
      <p:pic>
        <p:nvPicPr>
          <p:cNvPr name="Picture 4" id="4"/>
          <p:cNvPicPr>
            <a:picLocks noChangeAspect="true"/>
          </p:cNvPicPr>
          <p:nvPr/>
        </p:nvPicPr>
        <p:blipFill>
          <a:blip r:embed="rId2"/>
          <a:srcRect l="24758" t="0" r="10722" b="74100"/>
          <a:stretch>
            <a:fillRect/>
          </a:stretch>
        </p:blipFill>
        <p:spPr>
          <a:xfrm flipH="false" flipV="false" rot="0">
            <a:off x="216948" y="6451232"/>
            <a:ext cx="7376604" cy="2460189"/>
          </a:xfrm>
          <a:prstGeom prst="rect">
            <a:avLst/>
          </a:prstGeom>
        </p:spPr>
      </p:pic>
      <p:sp>
        <p:nvSpPr>
          <p:cNvPr name="AutoShape 5" id="5"/>
          <p:cNvSpPr/>
          <p:nvPr/>
        </p:nvSpPr>
        <p:spPr>
          <a:xfrm rot="4438">
            <a:off x="216933" y="8887609"/>
            <a:ext cx="7376610" cy="0"/>
          </a:xfrm>
          <a:prstGeom prst="line">
            <a:avLst/>
          </a:prstGeom>
          <a:ln cap="flat" w="19050">
            <a:solidFill>
              <a:srgbClr val="000000"/>
            </a:solidFill>
            <a:prstDash val="solid"/>
            <a:headEnd type="none" len="sm" w="sm"/>
            <a:tailEnd type="none" len="sm" w="sm"/>
          </a:ln>
        </p:spPr>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921370" y="991777"/>
            <a:ext cx="337930" cy="337930"/>
          </a:xfrm>
          <a:prstGeom prst="rect">
            <a:avLst/>
          </a:prstGeom>
        </p:spPr>
      </p:pic>
      <p:grpSp>
        <p:nvGrpSpPr>
          <p:cNvPr name="Group 7" id="7"/>
          <p:cNvGrpSpPr/>
          <p:nvPr/>
        </p:nvGrpSpPr>
        <p:grpSpPr>
          <a:xfrm rot="0">
            <a:off x="1028700" y="4263795"/>
            <a:ext cx="5201984" cy="1361987"/>
            <a:chOff x="0" y="0"/>
            <a:chExt cx="6935979" cy="1815983"/>
          </a:xfrm>
        </p:grpSpPr>
        <p:sp>
          <p:nvSpPr>
            <p:cNvPr name="TextBox 8" id="8"/>
            <p:cNvSpPr txBox="true"/>
            <p:nvPr/>
          </p:nvSpPr>
          <p:spPr>
            <a:xfrm rot="0">
              <a:off x="0" y="9525"/>
              <a:ext cx="6935979" cy="981075"/>
            </a:xfrm>
            <a:prstGeom prst="rect">
              <a:avLst/>
            </a:prstGeom>
          </p:spPr>
          <p:txBody>
            <a:bodyPr anchor="t" rtlCol="false" tIns="0" lIns="0" bIns="0" rIns="0">
              <a:spAutoFit/>
            </a:bodyPr>
            <a:lstStyle/>
            <a:p>
              <a:pPr algn="l" marL="0" indent="0" lvl="0">
                <a:lnSpc>
                  <a:spcPts val="5880"/>
                </a:lnSpc>
                <a:spcBef>
                  <a:spcPct val="0"/>
                </a:spcBef>
              </a:pPr>
              <a:r>
                <a:rPr lang="en-US" sz="4900">
                  <a:solidFill>
                    <a:srgbClr val="F1E9E9"/>
                  </a:solidFill>
                  <a:latin typeface="Open Sauce SemiBold"/>
                </a:rPr>
                <a:t>Topics Covered</a:t>
              </a:r>
            </a:p>
          </p:txBody>
        </p:sp>
        <p:sp>
          <p:nvSpPr>
            <p:cNvPr name="TextBox 9" id="9"/>
            <p:cNvSpPr txBox="true"/>
            <p:nvPr/>
          </p:nvSpPr>
          <p:spPr>
            <a:xfrm rot="0">
              <a:off x="0" y="1290838"/>
              <a:ext cx="5643025" cy="525145"/>
            </a:xfrm>
            <a:prstGeom prst="rect">
              <a:avLst/>
            </a:prstGeom>
          </p:spPr>
          <p:txBody>
            <a:bodyPr anchor="t" rtlCol="false" tIns="0" lIns="0" bIns="0" rIns="0">
              <a:spAutoFit/>
            </a:bodyPr>
            <a:lstStyle/>
            <a:p>
              <a:pPr algn="l" marL="0" indent="0" lvl="0">
                <a:lnSpc>
                  <a:spcPts val="3359"/>
                </a:lnSpc>
                <a:spcBef>
                  <a:spcPct val="0"/>
                </a:spcBef>
              </a:pPr>
              <a:r>
                <a:rPr lang="en-US" sz="2400">
                  <a:solidFill>
                    <a:srgbClr val="646464"/>
                  </a:solidFill>
                  <a:latin typeface="Open Sauce"/>
                </a:rPr>
                <a:t>INDEX</a:t>
              </a:r>
            </a:p>
          </p:txBody>
        </p:sp>
      </p:grpSp>
      <p:grpSp>
        <p:nvGrpSpPr>
          <p:cNvPr name="Group 10" id="10"/>
          <p:cNvGrpSpPr/>
          <p:nvPr/>
        </p:nvGrpSpPr>
        <p:grpSpPr>
          <a:xfrm rot="0">
            <a:off x="6419378" y="9343707"/>
            <a:ext cx="470732" cy="239358"/>
            <a:chOff x="0" y="0"/>
            <a:chExt cx="627643" cy="319144"/>
          </a:xfrm>
        </p:grpSpPr>
        <p:grpSp>
          <p:nvGrpSpPr>
            <p:cNvPr name="Group 11" id="11"/>
            <p:cNvGrpSpPr/>
            <p:nvPr/>
          </p:nvGrpSpPr>
          <p:grpSpPr>
            <a:xfrm rot="0">
              <a:off x="0" y="0"/>
              <a:ext cx="627643" cy="319144"/>
              <a:chOff x="0" y="0"/>
              <a:chExt cx="3763941" cy="1913890"/>
            </a:xfrm>
          </p:grpSpPr>
          <p:sp>
            <p:nvSpPr>
              <p:cNvPr name="Freeform 12" id="12"/>
              <p:cNvSpPr/>
              <p:nvPr/>
            </p:nvSpPr>
            <p:spPr>
              <a:xfrm flipH="false" flipV="false">
                <a:off x="0" y="0"/>
                <a:ext cx="3763941" cy="1913890"/>
              </a:xfrm>
              <a:custGeom>
                <a:avLst/>
                <a:gdLst/>
                <a:ahLst/>
                <a:cxnLst/>
                <a:rect r="r" b="b" t="t" l="l"/>
                <a:pathLst>
                  <a:path h="1913890" w="3763941">
                    <a:moveTo>
                      <a:pt x="3763941" y="956945"/>
                    </a:moveTo>
                    <a:lnTo>
                      <a:pt x="3763941" y="956945"/>
                    </a:lnTo>
                    <a:cubicBezTo>
                      <a:pt x="3763941" y="1485392"/>
                      <a:pt x="3335570" y="1913890"/>
                      <a:pt x="2806996" y="1913890"/>
                    </a:cubicBezTo>
                    <a:lnTo>
                      <a:pt x="956945" y="1913890"/>
                    </a:lnTo>
                    <a:cubicBezTo>
                      <a:pt x="428371" y="1913890"/>
                      <a:pt x="0" y="1485392"/>
                      <a:pt x="0" y="956945"/>
                    </a:cubicBezTo>
                    <a:lnTo>
                      <a:pt x="0" y="956945"/>
                    </a:lnTo>
                    <a:cubicBezTo>
                      <a:pt x="0" y="428371"/>
                      <a:pt x="428371" y="0"/>
                      <a:pt x="956945" y="0"/>
                    </a:cubicBezTo>
                    <a:lnTo>
                      <a:pt x="2806996" y="0"/>
                    </a:lnTo>
                    <a:cubicBezTo>
                      <a:pt x="3335443" y="0"/>
                      <a:pt x="3763941" y="428371"/>
                      <a:pt x="3763941" y="956945"/>
                    </a:cubicBezTo>
                    <a:close/>
                  </a:path>
                </a:pathLst>
              </a:custGeom>
              <a:solidFill>
                <a:srgbClr val="582CED"/>
              </a:solidFill>
            </p:spPr>
          </p:sp>
        </p:grpSp>
        <p:grpSp>
          <p:nvGrpSpPr>
            <p:cNvPr name="Group 13" id="13"/>
            <p:cNvGrpSpPr/>
            <p:nvPr/>
          </p:nvGrpSpPr>
          <p:grpSpPr>
            <a:xfrm rot="0">
              <a:off x="313822" y="20591"/>
              <a:ext cx="277962" cy="277962"/>
              <a:chOff x="0" y="0"/>
              <a:chExt cx="6350000" cy="6350000"/>
            </a:xfrm>
          </p:grpSpPr>
          <p:sp>
            <p:nvSpPr>
              <p:cNvPr name="Freeform 14" id="1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1E9E9"/>
              </a:solidFill>
            </p:spPr>
          </p:sp>
        </p:grpSp>
      </p:grpSp>
      <p:sp>
        <p:nvSpPr>
          <p:cNvPr name="TextBox 15" id="15"/>
          <p:cNvSpPr txBox="true"/>
          <p:nvPr/>
        </p:nvSpPr>
        <p:spPr>
          <a:xfrm rot="0">
            <a:off x="11121105" y="3243473"/>
            <a:ext cx="5106448" cy="422275"/>
          </a:xfrm>
          <a:prstGeom prst="rect">
            <a:avLst/>
          </a:prstGeom>
        </p:spPr>
        <p:txBody>
          <a:bodyPr anchor="t" rtlCol="false" tIns="0" lIns="0" bIns="0" rIns="0">
            <a:spAutoFit/>
          </a:bodyPr>
          <a:lstStyle/>
          <a:p>
            <a:pPr algn="l" marL="539753" indent="-269876" lvl="1">
              <a:lnSpc>
                <a:spcPts val="3500"/>
              </a:lnSpc>
              <a:buFont typeface="Arial"/>
              <a:buChar char="•"/>
            </a:pPr>
            <a:r>
              <a:rPr lang="en-US" sz="2500" u="sng">
                <a:solidFill>
                  <a:srgbClr val="F1E9E9"/>
                </a:solidFill>
                <a:latin typeface="Open Sauce"/>
              </a:rPr>
              <a:t>Introduction</a:t>
            </a:r>
          </a:p>
        </p:txBody>
      </p:sp>
      <p:sp>
        <p:nvSpPr>
          <p:cNvPr name="TextBox 16" id="16"/>
          <p:cNvSpPr txBox="true"/>
          <p:nvPr/>
        </p:nvSpPr>
        <p:spPr>
          <a:xfrm rot="0">
            <a:off x="9912161" y="3316498"/>
            <a:ext cx="678983" cy="333375"/>
          </a:xfrm>
          <a:prstGeom prst="rect">
            <a:avLst/>
          </a:prstGeom>
        </p:spPr>
        <p:txBody>
          <a:bodyPr anchor="t" rtlCol="false" tIns="0" lIns="0" bIns="0" rIns="0">
            <a:spAutoFit/>
          </a:bodyPr>
          <a:lstStyle/>
          <a:p>
            <a:pPr algn="ctr" marL="0" indent="0" lvl="0">
              <a:lnSpc>
                <a:spcPts val="2760"/>
              </a:lnSpc>
              <a:spcBef>
                <a:spcPct val="0"/>
              </a:spcBef>
            </a:pPr>
            <a:r>
              <a:rPr lang="en-US" sz="2300">
                <a:solidFill>
                  <a:srgbClr val="646464"/>
                </a:solidFill>
                <a:latin typeface="Open Sauce SemiBold Bold"/>
              </a:rPr>
              <a:t>01</a:t>
            </a:r>
          </a:p>
        </p:txBody>
      </p:sp>
      <p:sp>
        <p:nvSpPr>
          <p:cNvPr name="TextBox 17" id="17"/>
          <p:cNvSpPr txBox="true"/>
          <p:nvPr/>
        </p:nvSpPr>
        <p:spPr>
          <a:xfrm rot="0">
            <a:off x="11121105" y="4055374"/>
            <a:ext cx="5106448" cy="422275"/>
          </a:xfrm>
          <a:prstGeom prst="rect">
            <a:avLst/>
          </a:prstGeom>
        </p:spPr>
        <p:txBody>
          <a:bodyPr anchor="t" rtlCol="false" tIns="0" lIns="0" bIns="0" rIns="0">
            <a:spAutoFit/>
          </a:bodyPr>
          <a:lstStyle/>
          <a:p>
            <a:pPr algn="l" marL="539753" indent="-269876" lvl="1">
              <a:lnSpc>
                <a:spcPts val="3500"/>
              </a:lnSpc>
              <a:buFont typeface="Arial"/>
              <a:buChar char="•"/>
            </a:pPr>
            <a:r>
              <a:rPr lang="en-US" sz="2500" u="sng">
                <a:solidFill>
                  <a:srgbClr val="F1E9E9"/>
                </a:solidFill>
                <a:latin typeface="Open Sauce"/>
              </a:rPr>
              <a:t>Category</a:t>
            </a:r>
          </a:p>
        </p:txBody>
      </p:sp>
      <p:sp>
        <p:nvSpPr>
          <p:cNvPr name="TextBox 18" id="18"/>
          <p:cNvSpPr txBox="true"/>
          <p:nvPr/>
        </p:nvSpPr>
        <p:spPr>
          <a:xfrm rot="0">
            <a:off x="9912161" y="4128399"/>
            <a:ext cx="678983" cy="333375"/>
          </a:xfrm>
          <a:prstGeom prst="rect">
            <a:avLst/>
          </a:prstGeom>
        </p:spPr>
        <p:txBody>
          <a:bodyPr anchor="t" rtlCol="false" tIns="0" lIns="0" bIns="0" rIns="0">
            <a:spAutoFit/>
          </a:bodyPr>
          <a:lstStyle/>
          <a:p>
            <a:pPr algn="ctr" marL="0" indent="0" lvl="0">
              <a:lnSpc>
                <a:spcPts val="2760"/>
              </a:lnSpc>
              <a:spcBef>
                <a:spcPct val="0"/>
              </a:spcBef>
            </a:pPr>
            <a:r>
              <a:rPr lang="en-US" sz="2300">
                <a:solidFill>
                  <a:srgbClr val="646464"/>
                </a:solidFill>
                <a:latin typeface="Open Sauce SemiBold Bold"/>
              </a:rPr>
              <a:t>02</a:t>
            </a:r>
          </a:p>
        </p:txBody>
      </p:sp>
      <p:sp>
        <p:nvSpPr>
          <p:cNvPr name="TextBox 19" id="19"/>
          <p:cNvSpPr txBox="true"/>
          <p:nvPr/>
        </p:nvSpPr>
        <p:spPr>
          <a:xfrm rot="0">
            <a:off x="11121105" y="4869656"/>
            <a:ext cx="5106448" cy="422275"/>
          </a:xfrm>
          <a:prstGeom prst="rect">
            <a:avLst/>
          </a:prstGeom>
        </p:spPr>
        <p:txBody>
          <a:bodyPr anchor="t" rtlCol="false" tIns="0" lIns="0" bIns="0" rIns="0">
            <a:spAutoFit/>
          </a:bodyPr>
          <a:lstStyle/>
          <a:p>
            <a:pPr algn="l" marL="539753" indent="-269876" lvl="1">
              <a:lnSpc>
                <a:spcPts val="3500"/>
              </a:lnSpc>
              <a:buFont typeface="Arial"/>
              <a:buChar char="•"/>
            </a:pPr>
            <a:r>
              <a:rPr lang="en-US" sz="2500" u="sng">
                <a:solidFill>
                  <a:srgbClr val="F1E9E9"/>
                </a:solidFill>
                <a:latin typeface="Open Sauce"/>
              </a:rPr>
              <a:t>Description</a:t>
            </a:r>
          </a:p>
        </p:txBody>
      </p:sp>
      <p:sp>
        <p:nvSpPr>
          <p:cNvPr name="TextBox 20" id="20"/>
          <p:cNvSpPr txBox="true"/>
          <p:nvPr/>
        </p:nvSpPr>
        <p:spPr>
          <a:xfrm rot="0">
            <a:off x="9912161" y="4942681"/>
            <a:ext cx="678983" cy="333375"/>
          </a:xfrm>
          <a:prstGeom prst="rect">
            <a:avLst/>
          </a:prstGeom>
        </p:spPr>
        <p:txBody>
          <a:bodyPr anchor="t" rtlCol="false" tIns="0" lIns="0" bIns="0" rIns="0">
            <a:spAutoFit/>
          </a:bodyPr>
          <a:lstStyle/>
          <a:p>
            <a:pPr algn="ctr" marL="0" indent="0" lvl="0">
              <a:lnSpc>
                <a:spcPts val="2760"/>
              </a:lnSpc>
              <a:spcBef>
                <a:spcPct val="0"/>
              </a:spcBef>
            </a:pPr>
            <a:r>
              <a:rPr lang="en-US" sz="2300">
                <a:solidFill>
                  <a:srgbClr val="646464"/>
                </a:solidFill>
                <a:latin typeface="Open Sauce SemiBold Bold"/>
              </a:rPr>
              <a:t>03</a:t>
            </a:r>
          </a:p>
        </p:txBody>
      </p:sp>
      <p:sp>
        <p:nvSpPr>
          <p:cNvPr name="TextBox 21" id="21"/>
          <p:cNvSpPr txBox="true"/>
          <p:nvPr/>
        </p:nvSpPr>
        <p:spPr>
          <a:xfrm rot="0">
            <a:off x="11121105" y="5686320"/>
            <a:ext cx="5106448" cy="422275"/>
          </a:xfrm>
          <a:prstGeom prst="rect">
            <a:avLst/>
          </a:prstGeom>
        </p:spPr>
        <p:txBody>
          <a:bodyPr anchor="t" rtlCol="false" tIns="0" lIns="0" bIns="0" rIns="0">
            <a:spAutoFit/>
          </a:bodyPr>
          <a:lstStyle/>
          <a:p>
            <a:pPr algn="l" marL="539753" indent="-269876" lvl="1">
              <a:lnSpc>
                <a:spcPts val="3500"/>
              </a:lnSpc>
              <a:buFont typeface="Arial"/>
              <a:buChar char="•"/>
            </a:pPr>
            <a:r>
              <a:rPr lang="en-US" sz="2500" u="sng">
                <a:solidFill>
                  <a:srgbClr val="F1E9E9"/>
                </a:solidFill>
                <a:latin typeface="Open Sauce"/>
              </a:rPr>
              <a:t>Purpose</a:t>
            </a:r>
          </a:p>
        </p:txBody>
      </p:sp>
      <p:sp>
        <p:nvSpPr>
          <p:cNvPr name="TextBox 22" id="22"/>
          <p:cNvSpPr txBox="true"/>
          <p:nvPr/>
        </p:nvSpPr>
        <p:spPr>
          <a:xfrm rot="0">
            <a:off x="9912161" y="5759345"/>
            <a:ext cx="678983" cy="333375"/>
          </a:xfrm>
          <a:prstGeom prst="rect">
            <a:avLst/>
          </a:prstGeom>
        </p:spPr>
        <p:txBody>
          <a:bodyPr anchor="t" rtlCol="false" tIns="0" lIns="0" bIns="0" rIns="0">
            <a:spAutoFit/>
          </a:bodyPr>
          <a:lstStyle/>
          <a:p>
            <a:pPr algn="ctr" marL="0" indent="0" lvl="0">
              <a:lnSpc>
                <a:spcPts val="2760"/>
              </a:lnSpc>
              <a:spcBef>
                <a:spcPct val="0"/>
              </a:spcBef>
            </a:pPr>
            <a:r>
              <a:rPr lang="en-US" sz="2300">
                <a:solidFill>
                  <a:srgbClr val="646464"/>
                </a:solidFill>
                <a:latin typeface="Open Sauce SemiBold Bold"/>
              </a:rPr>
              <a:t>04</a:t>
            </a:r>
          </a:p>
        </p:txBody>
      </p:sp>
      <p:sp>
        <p:nvSpPr>
          <p:cNvPr name="TextBox 23" id="23"/>
          <p:cNvSpPr txBox="true"/>
          <p:nvPr/>
        </p:nvSpPr>
        <p:spPr>
          <a:xfrm rot="0">
            <a:off x="11121105" y="6498221"/>
            <a:ext cx="5106448" cy="422275"/>
          </a:xfrm>
          <a:prstGeom prst="rect">
            <a:avLst/>
          </a:prstGeom>
        </p:spPr>
        <p:txBody>
          <a:bodyPr anchor="t" rtlCol="false" tIns="0" lIns="0" bIns="0" rIns="0">
            <a:spAutoFit/>
          </a:bodyPr>
          <a:lstStyle/>
          <a:p>
            <a:pPr algn="l" marL="539753" indent="-269876" lvl="1">
              <a:lnSpc>
                <a:spcPts val="3500"/>
              </a:lnSpc>
              <a:buFont typeface="Arial"/>
              <a:buChar char="•"/>
            </a:pPr>
            <a:r>
              <a:rPr lang="en-US" sz="2500" u="sng">
                <a:solidFill>
                  <a:srgbClr val="F1E9E9"/>
                </a:solidFill>
                <a:latin typeface="Open Sauce"/>
              </a:rPr>
              <a:t>Complexity</a:t>
            </a:r>
          </a:p>
        </p:txBody>
      </p:sp>
      <p:sp>
        <p:nvSpPr>
          <p:cNvPr name="TextBox 24" id="24"/>
          <p:cNvSpPr txBox="true"/>
          <p:nvPr/>
        </p:nvSpPr>
        <p:spPr>
          <a:xfrm rot="0">
            <a:off x="9912161" y="6571245"/>
            <a:ext cx="678983" cy="333375"/>
          </a:xfrm>
          <a:prstGeom prst="rect">
            <a:avLst/>
          </a:prstGeom>
        </p:spPr>
        <p:txBody>
          <a:bodyPr anchor="t" rtlCol="false" tIns="0" lIns="0" bIns="0" rIns="0">
            <a:spAutoFit/>
          </a:bodyPr>
          <a:lstStyle/>
          <a:p>
            <a:pPr algn="ctr" marL="0" indent="0" lvl="0">
              <a:lnSpc>
                <a:spcPts val="2760"/>
              </a:lnSpc>
              <a:spcBef>
                <a:spcPct val="0"/>
              </a:spcBef>
            </a:pPr>
            <a:r>
              <a:rPr lang="en-US" sz="2300">
                <a:solidFill>
                  <a:srgbClr val="646464"/>
                </a:solidFill>
                <a:latin typeface="Open Sauce SemiBold Bold"/>
              </a:rPr>
              <a:t>05</a:t>
            </a:r>
          </a:p>
        </p:txBody>
      </p:sp>
      <p:pic>
        <p:nvPicPr>
          <p:cNvPr name="Picture 25" id="25"/>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028700" y="1028700"/>
            <a:ext cx="255713" cy="63928"/>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1438275"/>
            <a:ext cx="1202667" cy="0"/>
          </a:xfrm>
          <a:prstGeom prst="line">
            <a:avLst/>
          </a:prstGeom>
          <a:ln cap="flat" w="47625">
            <a:solidFill>
              <a:srgbClr val="582CED"/>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921370" y="991777"/>
            <a:ext cx="337930" cy="337930"/>
          </a:xfrm>
          <a:prstGeom prst="rect">
            <a:avLst/>
          </a:prstGeom>
        </p:spPr>
      </p:pic>
      <p:pic>
        <p:nvPicPr>
          <p:cNvPr name="Picture 4" id="4"/>
          <p:cNvPicPr>
            <a:picLocks noChangeAspect="true"/>
          </p:cNvPicPr>
          <p:nvPr/>
        </p:nvPicPr>
        <p:blipFill>
          <a:blip r:embed="rId4"/>
          <a:srcRect l="18042" t="0" r="14145" b="0"/>
          <a:stretch>
            <a:fillRect/>
          </a:stretch>
        </p:blipFill>
        <p:spPr>
          <a:xfrm flipH="false" flipV="false" rot="0">
            <a:off x="8218272" y="1932852"/>
            <a:ext cx="4985701" cy="3859915"/>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3658987" y="4376698"/>
            <a:ext cx="3600313" cy="5213440"/>
          </a:xfrm>
          <a:prstGeom prst="rect">
            <a:avLst/>
          </a:prstGeom>
        </p:spPr>
      </p:pic>
      <p:sp>
        <p:nvSpPr>
          <p:cNvPr name="TextBox 6" id="6"/>
          <p:cNvSpPr txBox="true"/>
          <p:nvPr/>
        </p:nvSpPr>
        <p:spPr>
          <a:xfrm rot="0">
            <a:off x="1028700" y="981075"/>
            <a:ext cx="5201984" cy="349249"/>
          </a:xfrm>
          <a:prstGeom prst="rect">
            <a:avLst/>
          </a:prstGeom>
        </p:spPr>
        <p:txBody>
          <a:bodyPr anchor="t" rtlCol="false" tIns="0" lIns="0" bIns="0" rIns="0">
            <a:spAutoFit/>
          </a:bodyPr>
          <a:lstStyle/>
          <a:p>
            <a:pPr marL="0" indent="0" lvl="0">
              <a:lnSpc>
                <a:spcPts val="2800"/>
              </a:lnSpc>
            </a:pPr>
            <a:r>
              <a:rPr lang="en-US" sz="2000">
                <a:solidFill>
                  <a:srgbClr val="F1E9E9"/>
                </a:solidFill>
                <a:latin typeface="Open Sauce"/>
              </a:rPr>
              <a:t>Introduction</a:t>
            </a:r>
          </a:p>
        </p:txBody>
      </p:sp>
      <p:sp>
        <p:nvSpPr>
          <p:cNvPr name="TextBox 7" id="7"/>
          <p:cNvSpPr txBox="true"/>
          <p:nvPr/>
        </p:nvSpPr>
        <p:spPr>
          <a:xfrm rot="0">
            <a:off x="1028700" y="1942377"/>
            <a:ext cx="5201984" cy="733425"/>
          </a:xfrm>
          <a:prstGeom prst="rect">
            <a:avLst/>
          </a:prstGeom>
        </p:spPr>
        <p:txBody>
          <a:bodyPr anchor="t" rtlCol="false" tIns="0" lIns="0" bIns="0" rIns="0">
            <a:spAutoFit/>
          </a:bodyPr>
          <a:lstStyle/>
          <a:p>
            <a:pPr algn="l" marL="0" indent="0" lvl="0">
              <a:lnSpc>
                <a:spcPts val="5880"/>
              </a:lnSpc>
              <a:spcBef>
                <a:spcPct val="0"/>
              </a:spcBef>
            </a:pPr>
            <a:r>
              <a:rPr lang="en-US" sz="4900">
                <a:solidFill>
                  <a:srgbClr val="F1E9E9"/>
                </a:solidFill>
                <a:latin typeface="Open Sauce SemiBold"/>
              </a:rPr>
              <a:t>Background</a:t>
            </a:r>
          </a:p>
        </p:txBody>
      </p:sp>
      <p:sp>
        <p:nvSpPr>
          <p:cNvPr name="TextBox 8" id="8"/>
          <p:cNvSpPr txBox="true"/>
          <p:nvPr/>
        </p:nvSpPr>
        <p:spPr>
          <a:xfrm rot="0">
            <a:off x="1028700" y="2919554"/>
            <a:ext cx="7189572" cy="6565900"/>
          </a:xfrm>
          <a:prstGeom prst="rect">
            <a:avLst/>
          </a:prstGeom>
        </p:spPr>
        <p:txBody>
          <a:bodyPr anchor="t" rtlCol="false" tIns="0" lIns="0" bIns="0" rIns="0">
            <a:spAutoFit/>
          </a:bodyPr>
          <a:lstStyle/>
          <a:p>
            <a:pPr marL="604519" indent="-302260" lvl="1">
              <a:lnSpc>
                <a:spcPts val="4759"/>
              </a:lnSpc>
              <a:buFont typeface="Arial"/>
              <a:buChar char="•"/>
            </a:pPr>
            <a:r>
              <a:rPr lang="en-US" sz="2799">
                <a:solidFill>
                  <a:srgbClr val="F1E9E9"/>
                </a:solidFill>
                <a:latin typeface="Open Sauce"/>
              </a:rPr>
              <a:t>The Shannon-Fano algorithm was developed by Claude Shannon and Robert Fano in the late 1940s</a:t>
            </a:r>
          </a:p>
          <a:p>
            <a:pPr marL="604519" indent="-302260" lvl="1">
              <a:lnSpc>
                <a:spcPts val="4759"/>
              </a:lnSpc>
              <a:buFont typeface="Arial"/>
              <a:buChar char="•"/>
            </a:pPr>
            <a:r>
              <a:rPr lang="en-US" sz="2799">
                <a:solidFill>
                  <a:srgbClr val="F1E9E9"/>
                </a:solidFill>
                <a:latin typeface="Open Sauce"/>
              </a:rPr>
              <a:t>This algorithm was used as a data compression coding technique</a:t>
            </a:r>
          </a:p>
          <a:p>
            <a:pPr marL="604519" indent="-302260" lvl="1">
              <a:lnSpc>
                <a:spcPts val="4759"/>
              </a:lnSpc>
              <a:buFont typeface="Arial"/>
              <a:buChar char="•"/>
            </a:pPr>
            <a:r>
              <a:rPr lang="en-US" sz="2799">
                <a:solidFill>
                  <a:srgbClr val="F1E9E9"/>
                </a:solidFill>
                <a:latin typeface="Open Sauce"/>
              </a:rPr>
              <a:t>It uses the probabilities of the repetition of characters and assigns a unique code to them</a:t>
            </a:r>
          </a:p>
          <a:p>
            <a:pPr marL="604519" indent="-302260" lvl="1">
              <a:lnSpc>
                <a:spcPts val="4759"/>
              </a:lnSpc>
              <a:buFont typeface="Arial"/>
              <a:buChar char="•"/>
            </a:pPr>
            <a:r>
              <a:rPr lang="en-US" sz="2799">
                <a:solidFill>
                  <a:srgbClr val="F1E9E9"/>
                </a:solidFill>
                <a:latin typeface="Open Sauce"/>
              </a:rPr>
              <a:t>The least frenquent characters get assigned longer codes and the most repeated ones gets a shorter code</a:t>
            </a:r>
          </a:p>
        </p:txBody>
      </p:sp>
      <p:sp>
        <p:nvSpPr>
          <p:cNvPr name="TextBox 9" id="9"/>
          <p:cNvSpPr txBox="true"/>
          <p:nvPr/>
        </p:nvSpPr>
        <p:spPr>
          <a:xfrm rot="0">
            <a:off x="9458535" y="5945656"/>
            <a:ext cx="2505174" cy="365760"/>
          </a:xfrm>
          <a:prstGeom prst="rect">
            <a:avLst/>
          </a:prstGeom>
        </p:spPr>
        <p:txBody>
          <a:bodyPr anchor="t" rtlCol="false" tIns="0" lIns="0" bIns="0" rIns="0">
            <a:spAutoFit/>
          </a:bodyPr>
          <a:lstStyle/>
          <a:p>
            <a:pPr algn="ctr">
              <a:lnSpc>
                <a:spcPts val="2940"/>
              </a:lnSpc>
              <a:spcBef>
                <a:spcPct val="0"/>
              </a:spcBef>
            </a:pPr>
            <a:r>
              <a:rPr lang="en-US" sz="2100">
                <a:solidFill>
                  <a:srgbClr val="F1E9E9"/>
                </a:solidFill>
                <a:latin typeface="Open Sauce"/>
              </a:rPr>
              <a:t>CLAUDE SHANNON</a:t>
            </a:r>
          </a:p>
        </p:txBody>
      </p:sp>
      <p:sp>
        <p:nvSpPr>
          <p:cNvPr name="TextBox 10" id="10"/>
          <p:cNvSpPr txBox="true"/>
          <p:nvPr/>
        </p:nvSpPr>
        <p:spPr>
          <a:xfrm rot="0">
            <a:off x="14500740" y="3869906"/>
            <a:ext cx="1916807" cy="365760"/>
          </a:xfrm>
          <a:prstGeom prst="rect">
            <a:avLst/>
          </a:prstGeom>
        </p:spPr>
        <p:txBody>
          <a:bodyPr anchor="t" rtlCol="false" tIns="0" lIns="0" bIns="0" rIns="0">
            <a:spAutoFit/>
          </a:bodyPr>
          <a:lstStyle/>
          <a:p>
            <a:pPr algn="ctr">
              <a:lnSpc>
                <a:spcPts val="2940"/>
              </a:lnSpc>
              <a:spcBef>
                <a:spcPct val="0"/>
              </a:spcBef>
            </a:pPr>
            <a:r>
              <a:rPr lang="en-US" sz="2100">
                <a:solidFill>
                  <a:srgbClr val="F1E9E9"/>
                </a:solidFill>
                <a:latin typeface="Open Sauce"/>
              </a:rPr>
              <a:t>ROBERT FANO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1438275"/>
            <a:ext cx="1202667" cy="0"/>
          </a:xfrm>
          <a:prstGeom prst="line">
            <a:avLst/>
          </a:prstGeom>
          <a:ln cap="flat" w="47625">
            <a:solidFill>
              <a:srgbClr val="582CED"/>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921370" y="991777"/>
            <a:ext cx="337930" cy="337930"/>
          </a:xfrm>
          <a:prstGeom prst="rect">
            <a:avLst/>
          </a:prstGeom>
        </p:spPr>
      </p:pic>
      <p:grpSp>
        <p:nvGrpSpPr>
          <p:cNvPr name="Group 4" id="4"/>
          <p:cNvGrpSpPr/>
          <p:nvPr/>
        </p:nvGrpSpPr>
        <p:grpSpPr>
          <a:xfrm rot="0">
            <a:off x="15487873" y="9239790"/>
            <a:ext cx="481538" cy="481538"/>
            <a:chOff x="0" y="0"/>
            <a:chExt cx="642051" cy="642051"/>
          </a:xfrm>
        </p:grpSpPr>
        <p:grpSp>
          <p:nvGrpSpPr>
            <p:cNvPr name="Group 5" id="5"/>
            <p:cNvGrpSpPr/>
            <p:nvPr/>
          </p:nvGrpSpPr>
          <p:grpSpPr>
            <a:xfrm rot="0">
              <a:off x="0" y="0"/>
              <a:ext cx="642051" cy="642051"/>
              <a:chOff x="0" y="0"/>
              <a:chExt cx="6350000" cy="6350000"/>
            </a:xfrm>
          </p:grpSpPr>
          <p:sp>
            <p:nvSpPr>
              <p:cNvPr name="Freeform 6" id="6"/>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5556" y="197377"/>
              <a:ext cx="290938" cy="247298"/>
            </a:xfrm>
            <a:prstGeom prst="rect">
              <a:avLst/>
            </a:prstGeom>
          </p:spPr>
        </p:pic>
      </p:grpSp>
      <p:grpSp>
        <p:nvGrpSpPr>
          <p:cNvPr name="Group 8" id="8"/>
          <p:cNvGrpSpPr/>
          <p:nvPr/>
        </p:nvGrpSpPr>
        <p:grpSpPr>
          <a:xfrm rot="0">
            <a:off x="16132817" y="9239790"/>
            <a:ext cx="481538" cy="481538"/>
            <a:chOff x="0" y="0"/>
            <a:chExt cx="642051" cy="642051"/>
          </a:xfrm>
        </p:grpSpPr>
        <p:grpSp>
          <p:nvGrpSpPr>
            <p:cNvPr name="Group 9" id="9"/>
            <p:cNvGrpSpPr/>
            <p:nvPr/>
          </p:nvGrpSpPr>
          <p:grpSpPr>
            <a:xfrm rot="0">
              <a:off x="0" y="0"/>
              <a:ext cx="642051" cy="642051"/>
              <a:chOff x="0" y="0"/>
              <a:chExt cx="6350000" cy="6350000"/>
            </a:xfrm>
          </p:grpSpPr>
          <p:sp>
            <p:nvSpPr>
              <p:cNvPr name="Freeform 10" id="10"/>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name="Picture 11" id="11"/>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95802" y="197377"/>
              <a:ext cx="250447" cy="256988"/>
            </a:xfrm>
            <a:prstGeom prst="rect">
              <a:avLst/>
            </a:prstGeom>
          </p:spPr>
        </p:pic>
      </p:grpSp>
      <p:grpSp>
        <p:nvGrpSpPr>
          <p:cNvPr name="Group 12" id="12"/>
          <p:cNvGrpSpPr/>
          <p:nvPr/>
        </p:nvGrpSpPr>
        <p:grpSpPr>
          <a:xfrm rot="0">
            <a:off x="16777762" y="9239790"/>
            <a:ext cx="481538" cy="481538"/>
            <a:chOff x="0" y="0"/>
            <a:chExt cx="642051" cy="642051"/>
          </a:xfrm>
        </p:grpSpPr>
        <p:grpSp>
          <p:nvGrpSpPr>
            <p:cNvPr name="Group 13" id="13"/>
            <p:cNvGrpSpPr/>
            <p:nvPr/>
          </p:nvGrpSpPr>
          <p:grpSpPr>
            <a:xfrm rot="0">
              <a:off x="0" y="0"/>
              <a:ext cx="642051" cy="642051"/>
              <a:chOff x="0" y="0"/>
              <a:chExt cx="6350000" cy="6350000"/>
            </a:xfrm>
          </p:grpSpPr>
          <p:sp>
            <p:nvSpPr>
              <p:cNvPr name="Freeform 14" id="14"/>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name="Picture 15" id="15"/>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05355" y="192503"/>
              <a:ext cx="231341" cy="257046"/>
            </a:xfrm>
            <a:prstGeom prst="rect">
              <a:avLst/>
            </a:prstGeom>
          </p:spPr>
        </p:pic>
      </p:grpSp>
      <p:sp>
        <p:nvSpPr>
          <p:cNvPr name="TextBox 16" id="16"/>
          <p:cNvSpPr txBox="true"/>
          <p:nvPr/>
        </p:nvSpPr>
        <p:spPr>
          <a:xfrm rot="0">
            <a:off x="1028700" y="981075"/>
            <a:ext cx="5201984" cy="349249"/>
          </a:xfrm>
          <a:prstGeom prst="rect">
            <a:avLst/>
          </a:prstGeom>
        </p:spPr>
        <p:txBody>
          <a:bodyPr anchor="t" rtlCol="false" tIns="0" lIns="0" bIns="0" rIns="0">
            <a:spAutoFit/>
          </a:bodyPr>
          <a:lstStyle/>
          <a:p>
            <a:pPr marL="0" indent="0" lvl="0">
              <a:lnSpc>
                <a:spcPts val="2800"/>
              </a:lnSpc>
            </a:pPr>
            <a:r>
              <a:rPr lang="en-US" sz="2000">
                <a:solidFill>
                  <a:srgbClr val="F1E9E9"/>
                </a:solidFill>
                <a:latin typeface="Open Sauce"/>
              </a:rPr>
              <a:t>Category</a:t>
            </a:r>
          </a:p>
        </p:txBody>
      </p:sp>
      <p:pic>
        <p:nvPicPr>
          <p:cNvPr name="Picture 17" id="17"/>
          <p:cNvPicPr>
            <a:picLocks noChangeAspect="true"/>
          </p:cNvPicPr>
          <p:nvPr/>
        </p:nvPicPr>
        <p:blipFill>
          <a:blip r:embed="rId10"/>
          <a:srcRect l="26285" t="0" r="26285" b="74832"/>
          <a:stretch>
            <a:fillRect/>
          </a:stretch>
        </p:blipFill>
        <p:spPr>
          <a:xfrm flipH="false" flipV="false" rot="0">
            <a:off x="-55082" y="2224397"/>
            <a:ext cx="18288000" cy="8062603"/>
          </a:xfrm>
          <a:prstGeom prst="rect">
            <a:avLst/>
          </a:prstGeom>
        </p:spPr>
      </p:pic>
      <p:grpSp>
        <p:nvGrpSpPr>
          <p:cNvPr name="Group 18" id="18"/>
          <p:cNvGrpSpPr/>
          <p:nvPr/>
        </p:nvGrpSpPr>
        <p:grpSpPr>
          <a:xfrm rot="0">
            <a:off x="5808998" y="1028700"/>
            <a:ext cx="4034575" cy="8229600"/>
            <a:chOff x="0" y="0"/>
            <a:chExt cx="660868" cy="1348019"/>
          </a:xfrm>
        </p:grpSpPr>
        <p:sp>
          <p:nvSpPr>
            <p:cNvPr name="Freeform 19" id="19"/>
            <p:cNvSpPr/>
            <p:nvPr/>
          </p:nvSpPr>
          <p:spPr>
            <a:xfrm flipH="false" flipV="false">
              <a:off x="0" y="0"/>
              <a:ext cx="660869" cy="1348019"/>
            </a:xfrm>
            <a:custGeom>
              <a:avLst/>
              <a:gdLst/>
              <a:ahLst/>
              <a:cxnLst/>
              <a:rect r="r" b="b" t="t" l="l"/>
              <a:pathLst>
                <a:path h="1348019" w="660869">
                  <a:moveTo>
                    <a:pt x="536408" y="1348019"/>
                  </a:moveTo>
                  <a:lnTo>
                    <a:pt x="124460" y="1348019"/>
                  </a:lnTo>
                  <a:cubicBezTo>
                    <a:pt x="55880" y="1348019"/>
                    <a:pt x="0" y="1292139"/>
                    <a:pt x="0" y="1223559"/>
                  </a:cubicBezTo>
                  <a:lnTo>
                    <a:pt x="0" y="124460"/>
                  </a:lnTo>
                  <a:cubicBezTo>
                    <a:pt x="0" y="55880"/>
                    <a:pt x="55880" y="0"/>
                    <a:pt x="124460" y="0"/>
                  </a:cubicBezTo>
                  <a:lnTo>
                    <a:pt x="536409" y="0"/>
                  </a:lnTo>
                  <a:cubicBezTo>
                    <a:pt x="604989" y="0"/>
                    <a:pt x="660869" y="55880"/>
                    <a:pt x="660869" y="124460"/>
                  </a:cubicBezTo>
                  <a:lnTo>
                    <a:pt x="660869" y="1223559"/>
                  </a:lnTo>
                  <a:cubicBezTo>
                    <a:pt x="660869" y="1292139"/>
                    <a:pt x="604989" y="1348019"/>
                    <a:pt x="536409" y="1348019"/>
                  </a:cubicBezTo>
                  <a:close/>
                </a:path>
              </a:pathLst>
            </a:custGeom>
            <a:solidFill>
              <a:srgbClr val="1B1B1B"/>
            </a:solidFill>
          </p:spPr>
        </p:sp>
      </p:grpSp>
      <p:grpSp>
        <p:nvGrpSpPr>
          <p:cNvPr name="Group 20" id="20"/>
          <p:cNvGrpSpPr/>
          <p:nvPr/>
        </p:nvGrpSpPr>
        <p:grpSpPr>
          <a:xfrm rot="0">
            <a:off x="11291373" y="1028700"/>
            <a:ext cx="4034575" cy="8229600"/>
            <a:chOff x="0" y="0"/>
            <a:chExt cx="660868" cy="1348019"/>
          </a:xfrm>
        </p:grpSpPr>
        <p:sp>
          <p:nvSpPr>
            <p:cNvPr name="Freeform 21" id="21"/>
            <p:cNvSpPr/>
            <p:nvPr/>
          </p:nvSpPr>
          <p:spPr>
            <a:xfrm flipH="false" flipV="false">
              <a:off x="0" y="0"/>
              <a:ext cx="660869" cy="1348019"/>
            </a:xfrm>
            <a:custGeom>
              <a:avLst/>
              <a:gdLst/>
              <a:ahLst/>
              <a:cxnLst/>
              <a:rect r="r" b="b" t="t" l="l"/>
              <a:pathLst>
                <a:path h="1348019" w="660869">
                  <a:moveTo>
                    <a:pt x="536408" y="1348019"/>
                  </a:moveTo>
                  <a:lnTo>
                    <a:pt x="124460" y="1348019"/>
                  </a:lnTo>
                  <a:cubicBezTo>
                    <a:pt x="55880" y="1348019"/>
                    <a:pt x="0" y="1292139"/>
                    <a:pt x="0" y="1223559"/>
                  </a:cubicBezTo>
                  <a:lnTo>
                    <a:pt x="0" y="124460"/>
                  </a:lnTo>
                  <a:cubicBezTo>
                    <a:pt x="0" y="55880"/>
                    <a:pt x="55880" y="0"/>
                    <a:pt x="124460" y="0"/>
                  </a:cubicBezTo>
                  <a:lnTo>
                    <a:pt x="536409" y="0"/>
                  </a:lnTo>
                  <a:cubicBezTo>
                    <a:pt x="604989" y="0"/>
                    <a:pt x="660869" y="55880"/>
                    <a:pt x="660869" y="124460"/>
                  </a:cubicBezTo>
                  <a:lnTo>
                    <a:pt x="660869" y="1223559"/>
                  </a:lnTo>
                  <a:cubicBezTo>
                    <a:pt x="660869" y="1292139"/>
                    <a:pt x="604989" y="1348019"/>
                    <a:pt x="536409" y="1348019"/>
                  </a:cubicBezTo>
                  <a:close/>
                </a:path>
              </a:pathLst>
            </a:custGeom>
            <a:solidFill>
              <a:srgbClr val="1B1B1B"/>
            </a:solidFill>
          </p:spPr>
        </p:sp>
      </p:grpSp>
      <p:pic>
        <p:nvPicPr>
          <p:cNvPr name="Picture 22" id="22"/>
          <p:cNvPicPr>
            <a:picLocks noChangeAspect="true"/>
          </p:cNvPicPr>
          <p:nvPr/>
        </p:nvPicPr>
        <p:blipFill>
          <a:blip r:embed="rId11"/>
          <a:srcRect l="26326" t="10525" r="5804" b="34153"/>
          <a:stretch>
            <a:fillRect/>
          </a:stretch>
        </p:blipFill>
        <p:spPr>
          <a:xfrm flipH="false" flipV="false" rot="0">
            <a:off x="11291373" y="1874520"/>
            <a:ext cx="4034575" cy="1763008"/>
          </a:xfrm>
          <a:prstGeom prst="rect">
            <a:avLst/>
          </a:prstGeom>
        </p:spPr>
      </p:pic>
      <p:sp>
        <p:nvSpPr>
          <p:cNvPr name="TextBox 23" id="23"/>
          <p:cNvSpPr txBox="true"/>
          <p:nvPr/>
        </p:nvSpPr>
        <p:spPr>
          <a:xfrm rot="0">
            <a:off x="6144738" y="1887208"/>
            <a:ext cx="3220375" cy="1481455"/>
          </a:xfrm>
          <a:prstGeom prst="rect">
            <a:avLst/>
          </a:prstGeom>
        </p:spPr>
        <p:txBody>
          <a:bodyPr anchor="t" rtlCol="false" tIns="0" lIns="0" bIns="0" rIns="0">
            <a:spAutoFit/>
          </a:bodyPr>
          <a:lstStyle/>
          <a:p>
            <a:pPr marL="0" indent="0" lvl="0">
              <a:lnSpc>
                <a:spcPts val="3919"/>
              </a:lnSpc>
              <a:spcBef>
                <a:spcPct val="0"/>
              </a:spcBef>
            </a:pPr>
            <a:r>
              <a:rPr lang="en-US" sz="2799">
                <a:solidFill>
                  <a:srgbClr val="D9E3E5"/>
                </a:solidFill>
                <a:latin typeface="Open Sauce Bold"/>
              </a:rPr>
              <a:t>CATEGORY: RECURSIVE ALGORITHM</a:t>
            </a:r>
          </a:p>
        </p:txBody>
      </p:sp>
      <p:sp>
        <p:nvSpPr>
          <p:cNvPr name="TextBox 24" id="24"/>
          <p:cNvSpPr txBox="true"/>
          <p:nvPr/>
        </p:nvSpPr>
        <p:spPr>
          <a:xfrm rot="0">
            <a:off x="6144738" y="3649333"/>
            <a:ext cx="3363094" cy="5013960"/>
          </a:xfrm>
          <a:prstGeom prst="rect">
            <a:avLst/>
          </a:prstGeom>
        </p:spPr>
        <p:txBody>
          <a:bodyPr anchor="t" rtlCol="false" tIns="0" lIns="0" bIns="0" rIns="0">
            <a:spAutoFit/>
          </a:bodyPr>
          <a:lstStyle/>
          <a:p>
            <a:pPr marL="0" indent="0" lvl="0">
              <a:lnSpc>
                <a:spcPts val="3600"/>
              </a:lnSpc>
            </a:pPr>
            <a:r>
              <a:rPr lang="en-US" sz="2400">
                <a:solidFill>
                  <a:srgbClr val="F1E9E9"/>
                </a:solidFill>
                <a:latin typeface="Open Sauce"/>
              </a:rPr>
              <a:t>The Shannon-Fano algorithm is classified as a recursive algorithm. It operates by repeatedly splitting the set of symbols into two subgroups, until each subset consists of just one subtree. The algorithm calculates ...  </a:t>
            </a:r>
          </a:p>
        </p:txBody>
      </p:sp>
      <p:sp>
        <p:nvSpPr>
          <p:cNvPr name="TextBox 25" id="25"/>
          <p:cNvSpPr txBox="true"/>
          <p:nvPr/>
        </p:nvSpPr>
        <p:spPr>
          <a:xfrm rot="0">
            <a:off x="11596451" y="4106533"/>
            <a:ext cx="3424420" cy="4556760"/>
          </a:xfrm>
          <a:prstGeom prst="rect">
            <a:avLst/>
          </a:prstGeom>
        </p:spPr>
        <p:txBody>
          <a:bodyPr anchor="t" rtlCol="false" tIns="0" lIns="0" bIns="0" rIns="0">
            <a:spAutoFit/>
          </a:bodyPr>
          <a:lstStyle/>
          <a:p>
            <a:pPr marL="0" indent="0" lvl="0">
              <a:lnSpc>
                <a:spcPts val="3600"/>
              </a:lnSpc>
            </a:pPr>
            <a:r>
              <a:rPr lang="en-US" sz="2400">
                <a:solidFill>
                  <a:srgbClr val="F1E9E9"/>
                </a:solidFill>
                <a:latin typeface="Open Sauce"/>
              </a:rPr>
              <a:t>... the probability of each symbol in the subset at each step of the recursion and then assigns a binary code to each symbol. This is constructed by appending a "0" or "1" to the assigned character.</a:t>
            </a:r>
          </a:p>
        </p:txBody>
      </p:sp>
      <p:sp>
        <p:nvSpPr>
          <p:cNvPr name="TextBox 26" id="26"/>
          <p:cNvSpPr txBox="true"/>
          <p:nvPr/>
        </p:nvSpPr>
        <p:spPr>
          <a:xfrm rot="0">
            <a:off x="1028700" y="1963408"/>
            <a:ext cx="3332498" cy="2219325"/>
          </a:xfrm>
          <a:prstGeom prst="rect">
            <a:avLst/>
          </a:prstGeom>
        </p:spPr>
        <p:txBody>
          <a:bodyPr anchor="t" rtlCol="false" tIns="0" lIns="0" bIns="0" rIns="0">
            <a:spAutoFit/>
          </a:bodyPr>
          <a:lstStyle/>
          <a:p>
            <a:pPr marL="0" indent="0" lvl="0">
              <a:lnSpc>
                <a:spcPts val="5880"/>
              </a:lnSpc>
              <a:spcBef>
                <a:spcPct val="0"/>
              </a:spcBef>
            </a:pPr>
            <a:r>
              <a:rPr lang="en-US" sz="4900">
                <a:solidFill>
                  <a:srgbClr val="F1E9E9"/>
                </a:solidFill>
                <a:latin typeface="Open Sauce SemiBold"/>
              </a:rPr>
              <a:t>Category of the Algorithm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028700" y="1438275"/>
            <a:ext cx="1202667" cy="0"/>
          </a:xfrm>
          <a:prstGeom prst="line">
            <a:avLst/>
          </a:prstGeom>
          <a:ln cap="flat" w="47625">
            <a:solidFill>
              <a:srgbClr val="582CED"/>
            </a:solidFill>
            <a:prstDash val="solid"/>
            <a:headEnd type="none" len="sm" w="sm"/>
            <a:tailEnd type="none" len="sm" w="sm"/>
          </a:ln>
        </p:spPr>
      </p:sp>
      <p:pic>
        <p:nvPicPr>
          <p:cNvPr name="Picture 3" id="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921370" y="991777"/>
            <a:ext cx="337930" cy="337930"/>
          </a:xfrm>
          <a:prstGeom prst="rect">
            <a:avLst/>
          </a:prstGeom>
        </p:spPr>
      </p:pic>
      <p:pic>
        <p:nvPicPr>
          <p:cNvPr name="Picture 4" id="4"/>
          <p:cNvPicPr>
            <a:picLocks noChangeAspect="true"/>
          </p:cNvPicPr>
          <p:nvPr/>
        </p:nvPicPr>
        <p:blipFill>
          <a:blip r:embed="rId4"/>
          <a:srcRect l="24758" t="222" r="0" b="74323"/>
          <a:stretch>
            <a:fillRect/>
          </a:stretch>
        </p:blipFill>
        <p:spPr>
          <a:xfrm flipH="false" flipV="false" rot="0">
            <a:off x="1028700" y="6452988"/>
            <a:ext cx="8354217" cy="2348112"/>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028700" y="4938689"/>
            <a:ext cx="8354217" cy="3392900"/>
          </a:xfrm>
          <a:prstGeom prst="rect">
            <a:avLst/>
          </a:prstGeom>
        </p:spPr>
      </p:pic>
      <p:sp>
        <p:nvSpPr>
          <p:cNvPr name="TextBox 6" id="6"/>
          <p:cNvSpPr txBox="true"/>
          <p:nvPr/>
        </p:nvSpPr>
        <p:spPr>
          <a:xfrm rot="0">
            <a:off x="1028700" y="981075"/>
            <a:ext cx="5201984" cy="349249"/>
          </a:xfrm>
          <a:prstGeom prst="rect">
            <a:avLst/>
          </a:prstGeom>
        </p:spPr>
        <p:txBody>
          <a:bodyPr anchor="t" rtlCol="false" tIns="0" lIns="0" bIns="0" rIns="0">
            <a:spAutoFit/>
          </a:bodyPr>
          <a:lstStyle/>
          <a:p>
            <a:pPr marL="0" indent="0" lvl="0">
              <a:lnSpc>
                <a:spcPts val="2800"/>
              </a:lnSpc>
            </a:pPr>
            <a:r>
              <a:rPr lang="en-US" sz="2000">
                <a:solidFill>
                  <a:srgbClr val="F1E9E9"/>
                </a:solidFill>
                <a:latin typeface="Open Sauce"/>
              </a:rPr>
              <a:t>Description</a:t>
            </a:r>
          </a:p>
        </p:txBody>
      </p:sp>
      <p:sp>
        <p:nvSpPr>
          <p:cNvPr name="TextBox 7" id="7"/>
          <p:cNvSpPr txBox="true"/>
          <p:nvPr/>
        </p:nvSpPr>
        <p:spPr>
          <a:xfrm rot="0">
            <a:off x="1028700" y="1841899"/>
            <a:ext cx="7095122" cy="1885950"/>
          </a:xfrm>
          <a:prstGeom prst="rect">
            <a:avLst/>
          </a:prstGeom>
        </p:spPr>
        <p:txBody>
          <a:bodyPr anchor="t" rtlCol="false" tIns="0" lIns="0" bIns="0" rIns="0">
            <a:spAutoFit/>
          </a:bodyPr>
          <a:lstStyle/>
          <a:p>
            <a:pPr marL="0" indent="0" lvl="0">
              <a:lnSpc>
                <a:spcPts val="7440"/>
              </a:lnSpc>
              <a:spcBef>
                <a:spcPct val="0"/>
              </a:spcBef>
            </a:pPr>
            <a:r>
              <a:rPr lang="en-US" sz="6200">
                <a:solidFill>
                  <a:srgbClr val="F1E9E9"/>
                </a:solidFill>
                <a:latin typeface="Open Sauce SemiBold"/>
              </a:rPr>
              <a:t>Steps of the Algorithm</a:t>
            </a:r>
          </a:p>
        </p:txBody>
      </p:sp>
      <p:sp>
        <p:nvSpPr>
          <p:cNvPr name="TextBox 8" id="8"/>
          <p:cNvSpPr txBox="true"/>
          <p:nvPr/>
        </p:nvSpPr>
        <p:spPr>
          <a:xfrm rot="0">
            <a:off x="9995213" y="2783287"/>
            <a:ext cx="7095122" cy="6278245"/>
          </a:xfrm>
          <a:prstGeom prst="rect">
            <a:avLst/>
          </a:prstGeom>
        </p:spPr>
        <p:txBody>
          <a:bodyPr anchor="t" rtlCol="false" tIns="0" lIns="0" bIns="0" rIns="0">
            <a:spAutoFit/>
          </a:bodyPr>
          <a:lstStyle/>
          <a:p>
            <a:pPr algn="just" marL="604519" indent="-302260" lvl="1">
              <a:lnSpc>
                <a:spcPts val="5599"/>
              </a:lnSpc>
              <a:buFont typeface="Arial"/>
              <a:buChar char="•"/>
            </a:pPr>
            <a:r>
              <a:rPr lang="en-US" sz="2799">
                <a:solidFill>
                  <a:srgbClr val="F1E9E9"/>
                </a:solidFill>
                <a:latin typeface="Open Sauce"/>
              </a:rPr>
              <a:t>Calculate the probability of each symbol in the message.</a:t>
            </a:r>
          </a:p>
          <a:p>
            <a:pPr algn="just" marL="604519" indent="-302260" lvl="1">
              <a:lnSpc>
                <a:spcPts val="5599"/>
              </a:lnSpc>
              <a:buFont typeface="Arial"/>
              <a:buChar char="•"/>
            </a:pPr>
            <a:r>
              <a:rPr lang="en-US" sz="2799">
                <a:solidFill>
                  <a:srgbClr val="F1E9E9"/>
                </a:solidFill>
                <a:latin typeface="Open Sauce"/>
              </a:rPr>
              <a:t>Sort the symbols in decreasing order of probability.</a:t>
            </a:r>
          </a:p>
          <a:p>
            <a:pPr algn="just" marL="604519" indent="-302260" lvl="1">
              <a:lnSpc>
                <a:spcPts val="5599"/>
              </a:lnSpc>
              <a:buFont typeface="Arial"/>
              <a:buChar char="•"/>
            </a:pPr>
            <a:r>
              <a:rPr lang="en-US" sz="2799">
                <a:solidFill>
                  <a:srgbClr val="F1E9E9"/>
                </a:solidFill>
                <a:latin typeface="Open Sauce"/>
              </a:rPr>
              <a:t>Divide the set of symbols into two subsets such that the sum of the probabilities of the symbols in each subset is as close as possible to half the total probability.</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7003587" y="1028700"/>
            <a:ext cx="255713" cy="63928"/>
          </a:xfrm>
          <a:prstGeom prst="rect">
            <a:avLst/>
          </a:prstGeom>
        </p:spPr>
      </p:pic>
      <p:sp>
        <p:nvSpPr>
          <p:cNvPr name="TextBox 3" id="3"/>
          <p:cNvSpPr txBox="true"/>
          <p:nvPr/>
        </p:nvSpPr>
        <p:spPr>
          <a:xfrm rot="0">
            <a:off x="8240932" y="1162050"/>
            <a:ext cx="8115300" cy="7687945"/>
          </a:xfrm>
          <a:prstGeom prst="rect">
            <a:avLst/>
          </a:prstGeom>
        </p:spPr>
        <p:txBody>
          <a:bodyPr anchor="t" rtlCol="false" tIns="0" lIns="0" bIns="0" rIns="0">
            <a:spAutoFit/>
          </a:bodyPr>
          <a:lstStyle/>
          <a:p>
            <a:pPr algn="just" marL="604519" indent="-302260" lvl="1">
              <a:lnSpc>
                <a:spcPts val="5599"/>
              </a:lnSpc>
              <a:buFont typeface="Arial"/>
              <a:buChar char="•"/>
            </a:pPr>
            <a:r>
              <a:rPr lang="en-US" sz="2799">
                <a:solidFill>
                  <a:srgbClr val="F1E9E9"/>
                </a:solidFill>
                <a:latin typeface="Open Sauce"/>
              </a:rPr>
              <a:t>Assign a '0' to all symbols in the first subset and a '1' to all symbols in the second subset.</a:t>
            </a:r>
          </a:p>
          <a:p>
            <a:pPr algn="just" marL="604519" indent="-302260" lvl="1">
              <a:lnSpc>
                <a:spcPts val="5599"/>
              </a:lnSpc>
              <a:buFont typeface="Arial"/>
              <a:buChar char="•"/>
            </a:pPr>
            <a:r>
              <a:rPr lang="en-US" sz="2799">
                <a:solidFill>
                  <a:srgbClr val="F1E9E9"/>
                </a:solidFill>
                <a:latin typeface="Open Sauce"/>
              </a:rPr>
              <a:t>Repeat steps 3-4 recursively for each group until each group contains only one symbol.</a:t>
            </a:r>
          </a:p>
          <a:p>
            <a:pPr algn="just" marL="604519" indent="-302260" lvl="1">
              <a:lnSpc>
                <a:spcPts val="5599"/>
              </a:lnSpc>
              <a:buFont typeface="Arial"/>
              <a:buChar char="•"/>
            </a:pPr>
            <a:r>
              <a:rPr lang="en-US" sz="2799">
                <a:solidFill>
                  <a:srgbClr val="F1E9E9"/>
                </a:solidFill>
                <a:latin typeface="Open Sauce"/>
              </a:rPr>
              <a:t>R</a:t>
            </a:r>
            <a:r>
              <a:rPr lang="en-US" sz="2799">
                <a:solidFill>
                  <a:srgbClr val="F1E9E9"/>
                </a:solidFill>
                <a:latin typeface="Open Sauce"/>
              </a:rPr>
              <a:t>epeat steps 2-3 recursively on each subset until each branch contains only one character.</a:t>
            </a:r>
          </a:p>
          <a:p>
            <a:pPr algn="just" marL="604519" indent="-302260" lvl="1">
              <a:lnSpc>
                <a:spcPts val="5599"/>
              </a:lnSpc>
              <a:buFont typeface="Arial"/>
              <a:buChar char="•"/>
            </a:pPr>
            <a:r>
              <a:rPr lang="en-US" sz="2799">
                <a:solidFill>
                  <a:srgbClr val="F1E9E9"/>
                </a:solidFill>
                <a:latin typeface="Open Sauce"/>
              </a:rPr>
              <a:t>Concatenate the codes assigned to each symbol to form the compressed message.</a:t>
            </a:r>
          </a:p>
        </p:txBody>
      </p:sp>
      <p:grpSp>
        <p:nvGrpSpPr>
          <p:cNvPr name="Group 4" id="4"/>
          <p:cNvGrpSpPr/>
          <p:nvPr/>
        </p:nvGrpSpPr>
        <p:grpSpPr>
          <a:xfrm rot="0">
            <a:off x="216948" y="229485"/>
            <a:ext cx="7376604" cy="9826324"/>
            <a:chOff x="0" y="0"/>
            <a:chExt cx="1208297" cy="1609564"/>
          </a:xfrm>
        </p:grpSpPr>
        <p:sp>
          <p:nvSpPr>
            <p:cNvPr name="Freeform 5" id="5"/>
            <p:cNvSpPr/>
            <p:nvPr/>
          </p:nvSpPr>
          <p:spPr>
            <a:xfrm flipH="false" flipV="false">
              <a:off x="0" y="0"/>
              <a:ext cx="1208297" cy="1609564"/>
            </a:xfrm>
            <a:custGeom>
              <a:avLst/>
              <a:gdLst/>
              <a:ahLst/>
              <a:cxnLst/>
              <a:rect r="r" b="b" t="t" l="l"/>
              <a:pathLst>
                <a:path h="1609564" w="1208297">
                  <a:moveTo>
                    <a:pt x="1083837" y="1609564"/>
                  </a:moveTo>
                  <a:lnTo>
                    <a:pt x="124460" y="1609564"/>
                  </a:lnTo>
                  <a:cubicBezTo>
                    <a:pt x="55880" y="1609564"/>
                    <a:pt x="0" y="1553684"/>
                    <a:pt x="0" y="1485104"/>
                  </a:cubicBezTo>
                  <a:lnTo>
                    <a:pt x="0" y="124460"/>
                  </a:lnTo>
                  <a:cubicBezTo>
                    <a:pt x="0" y="55880"/>
                    <a:pt x="55880" y="0"/>
                    <a:pt x="124460" y="0"/>
                  </a:cubicBezTo>
                  <a:lnTo>
                    <a:pt x="1083837" y="0"/>
                  </a:lnTo>
                  <a:cubicBezTo>
                    <a:pt x="1152417" y="0"/>
                    <a:pt x="1208297" y="55880"/>
                    <a:pt x="1208297" y="124460"/>
                  </a:cubicBezTo>
                  <a:lnTo>
                    <a:pt x="1208297" y="1485104"/>
                  </a:lnTo>
                  <a:cubicBezTo>
                    <a:pt x="1208297" y="1553684"/>
                    <a:pt x="1152417" y="1609564"/>
                    <a:pt x="1083837" y="1609564"/>
                  </a:cubicBezTo>
                  <a:close/>
                </a:path>
              </a:pathLst>
            </a:custGeom>
            <a:solidFill>
              <a:srgbClr val="1B1B1B"/>
            </a:solidFill>
          </p:spPr>
        </p:sp>
      </p:grpSp>
      <p:pic>
        <p:nvPicPr>
          <p:cNvPr name="Picture 6" id="6"/>
          <p:cNvPicPr>
            <a:picLocks noChangeAspect="true"/>
          </p:cNvPicPr>
          <p:nvPr/>
        </p:nvPicPr>
        <p:blipFill>
          <a:blip r:embed="rId4"/>
          <a:srcRect l="24758" t="0" r="10722" b="74100"/>
          <a:stretch>
            <a:fillRect/>
          </a:stretch>
        </p:blipFill>
        <p:spPr>
          <a:xfrm flipH="false" flipV="false" rot="0">
            <a:off x="216948" y="7595620"/>
            <a:ext cx="7376604" cy="2460189"/>
          </a:xfrm>
          <a:prstGeom prst="rect">
            <a:avLst/>
          </a:prstGeom>
        </p:spPr>
      </p:pic>
      <p:pic>
        <p:nvPicPr>
          <p:cNvPr name="Picture 7" id="7"/>
          <p:cNvPicPr>
            <a:picLocks noChangeAspect="true"/>
          </p:cNvPicPr>
          <p:nvPr/>
        </p:nvPicPr>
        <p:blipFill>
          <a:blip r:embed="rId5"/>
          <a:srcRect l="0" t="2890" r="0" b="11994"/>
          <a:stretch>
            <a:fillRect/>
          </a:stretch>
        </p:blipFill>
        <p:spPr>
          <a:xfrm flipH="false" flipV="false" rot="0">
            <a:off x="216948" y="1028700"/>
            <a:ext cx="7376628" cy="7818793"/>
          </a:xfrm>
          <a:prstGeom prst="rect">
            <a:avLst/>
          </a:prstGeom>
        </p:spPr>
      </p:pic>
      <p:sp>
        <p:nvSpPr>
          <p:cNvPr name="AutoShape 8" id="8"/>
          <p:cNvSpPr/>
          <p:nvPr/>
        </p:nvSpPr>
        <p:spPr>
          <a:xfrm rot="4438">
            <a:off x="216933" y="8887609"/>
            <a:ext cx="7376610" cy="0"/>
          </a:xfrm>
          <a:prstGeom prst="line">
            <a:avLst/>
          </a:prstGeom>
          <a:ln cap="flat" w="19050">
            <a:solidFill>
              <a:srgbClr val="000000"/>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216948" y="2339900"/>
            <a:ext cx="17854104" cy="7720747"/>
            <a:chOff x="0" y="0"/>
            <a:chExt cx="2924524" cy="1264668"/>
          </a:xfrm>
        </p:grpSpPr>
        <p:sp>
          <p:nvSpPr>
            <p:cNvPr name="Freeform 3" id="3"/>
            <p:cNvSpPr/>
            <p:nvPr/>
          </p:nvSpPr>
          <p:spPr>
            <a:xfrm flipH="false" flipV="false">
              <a:off x="0" y="0"/>
              <a:ext cx="2924524" cy="1264668"/>
            </a:xfrm>
            <a:custGeom>
              <a:avLst/>
              <a:gdLst/>
              <a:ahLst/>
              <a:cxnLst/>
              <a:rect r="r" b="b" t="t" l="l"/>
              <a:pathLst>
                <a:path h="1264668" w="2924524">
                  <a:moveTo>
                    <a:pt x="2800064" y="1264668"/>
                  </a:moveTo>
                  <a:lnTo>
                    <a:pt x="124460" y="1264668"/>
                  </a:lnTo>
                  <a:cubicBezTo>
                    <a:pt x="55880" y="1264668"/>
                    <a:pt x="0" y="1208788"/>
                    <a:pt x="0" y="1140208"/>
                  </a:cubicBezTo>
                  <a:lnTo>
                    <a:pt x="0" y="124460"/>
                  </a:lnTo>
                  <a:cubicBezTo>
                    <a:pt x="0" y="55880"/>
                    <a:pt x="55880" y="0"/>
                    <a:pt x="124460" y="0"/>
                  </a:cubicBezTo>
                  <a:lnTo>
                    <a:pt x="2800064" y="0"/>
                  </a:lnTo>
                  <a:cubicBezTo>
                    <a:pt x="2868644" y="0"/>
                    <a:pt x="2924524" y="55880"/>
                    <a:pt x="2924524" y="124460"/>
                  </a:cubicBezTo>
                  <a:lnTo>
                    <a:pt x="2924524" y="1140208"/>
                  </a:lnTo>
                  <a:cubicBezTo>
                    <a:pt x="2924524" y="1208788"/>
                    <a:pt x="2868644" y="1264668"/>
                    <a:pt x="2800064" y="1264668"/>
                  </a:cubicBezTo>
                  <a:close/>
                </a:path>
              </a:pathLst>
            </a:custGeom>
            <a:solidFill>
              <a:srgbClr val="1B1B1B"/>
            </a:solidFill>
          </p:spPr>
        </p:sp>
      </p:grpSp>
      <p:pic>
        <p:nvPicPr>
          <p:cNvPr name="Picture 4" id="4"/>
          <p:cNvPicPr>
            <a:picLocks noChangeAspect="true"/>
          </p:cNvPicPr>
          <p:nvPr/>
        </p:nvPicPr>
        <p:blipFill>
          <a:blip r:embed="rId2"/>
          <a:srcRect l="0" t="74832" r="0" b="0"/>
          <a:stretch>
            <a:fillRect/>
          </a:stretch>
        </p:blipFill>
        <p:spPr>
          <a:xfrm flipH="false" flipV="false" rot="0">
            <a:off x="1245637" y="2339900"/>
            <a:ext cx="11830068" cy="2473639"/>
          </a:xfrm>
          <a:prstGeom prst="rect">
            <a:avLst/>
          </a:prstGeom>
        </p:spPr>
      </p:pic>
      <p:sp>
        <p:nvSpPr>
          <p:cNvPr name="AutoShape 5" id="5"/>
          <p:cNvSpPr/>
          <p:nvPr/>
        </p:nvSpPr>
        <p:spPr>
          <a:xfrm rot="0">
            <a:off x="1028700" y="1438275"/>
            <a:ext cx="1202667" cy="0"/>
          </a:xfrm>
          <a:prstGeom prst="line">
            <a:avLst/>
          </a:prstGeom>
          <a:ln cap="flat" w="47625">
            <a:solidFill>
              <a:srgbClr val="582CED"/>
            </a:solidFill>
            <a:prstDash val="solid"/>
            <a:headEnd type="none" len="sm" w="sm"/>
            <a:tailEnd type="none" len="sm" w="sm"/>
          </a:ln>
        </p:spPr>
      </p:sp>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7003587" y="1028700"/>
            <a:ext cx="255713" cy="63928"/>
          </a:xfrm>
          <a:prstGeom prst="rect">
            <a:avLst/>
          </a:prstGeom>
        </p:spPr>
      </p:pic>
      <p:pic>
        <p:nvPicPr>
          <p:cNvPr name="Picture 7" id="7"/>
          <p:cNvPicPr>
            <a:picLocks noChangeAspect="true"/>
          </p:cNvPicPr>
          <p:nvPr/>
        </p:nvPicPr>
        <p:blipFill>
          <a:blip r:embed="rId5">
            <a:alphaModFix amt="67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2530875" y="3338120"/>
            <a:ext cx="3715778" cy="5724307"/>
          </a:xfrm>
          <a:prstGeom prst="rect">
            <a:avLst/>
          </a:prstGeom>
        </p:spPr>
      </p:pic>
      <p:sp>
        <p:nvSpPr>
          <p:cNvPr name="TextBox 8" id="8"/>
          <p:cNvSpPr txBox="true"/>
          <p:nvPr/>
        </p:nvSpPr>
        <p:spPr>
          <a:xfrm rot="0">
            <a:off x="1245637" y="2976170"/>
            <a:ext cx="8899175" cy="733425"/>
          </a:xfrm>
          <a:prstGeom prst="rect">
            <a:avLst/>
          </a:prstGeom>
        </p:spPr>
        <p:txBody>
          <a:bodyPr anchor="t" rtlCol="false" tIns="0" lIns="0" bIns="0" rIns="0">
            <a:spAutoFit/>
          </a:bodyPr>
          <a:lstStyle/>
          <a:p>
            <a:pPr algn="l" marL="0" indent="0" lvl="0">
              <a:lnSpc>
                <a:spcPts val="5880"/>
              </a:lnSpc>
              <a:spcBef>
                <a:spcPct val="0"/>
              </a:spcBef>
            </a:pPr>
            <a:r>
              <a:rPr lang="en-US" sz="4900">
                <a:solidFill>
                  <a:srgbClr val="F1E9E9"/>
                </a:solidFill>
                <a:latin typeface="Open Sauce SemiBold"/>
              </a:rPr>
              <a:t>Purpose of the Algorithm</a:t>
            </a:r>
          </a:p>
        </p:txBody>
      </p:sp>
      <p:sp>
        <p:nvSpPr>
          <p:cNvPr name="TextBox 9" id="9"/>
          <p:cNvSpPr txBox="true"/>
          <p:nvPr/>
        </p:nvSpPr>
        <p:spPr>
          <a:xfrm rot="0">
            <a:off x="1028700" y="981075"/>
            <a:ext cx="5201984" cy="349249"/>
          </a:xfrm>
          <a:prstGeom prst="rect">
            <a:avLst/>
          </a:prstGeom>
        </p:spPr>
        <p:txBody>
          <a:bodyPr anchor="t" rtlCol="false" tIns="0" lIns="0" bIns="0" rIns="0">
            <a:spAutoFit/>
          </a:bodyPr>
          <a:lstStyle/>
          <a:p>
            <a:pPr marL="0" indent="0" lvl="0">
              <a:lnSpc>
                <a:spcPts val="2800"/>
              </a:lnSpc>
            </a:pPr>
            <a:r>
              <a:rPr lang="en-US" sz="2000">
                <a:solidFill>
                  <a:srgbClr val="F1E9E9"/>
                </a:solidFill>
                <a:latin typeface="Open Sauce"/>
              </a:rPr>
              <a:t>Purpose</a:t>
            </a:r>
          </a:p>
        </p:txBody>
      </p:sp>
      <p:sp>
        <p:nvSpPr>
          <p:cNvPr name="TextBox 10" id="10"/>
          <p:cNvSpPr txBox="true"/>
          <p:nvPr/>
        </p:nvSpPr>
        <p:spPr>
          <a:xfrm rot="0">
            <a:off x="1028700" y="4238967"/>
            <a:ext cx="10547103" cy="4823460"/>
          </a:xfrm>
          <a:prstGeom prst="rect">
            <a:avLst/>
          </a:prstGeom>
        </p:spPr>
        <p:txBody>
          <a:bodyPr anchor="t" rtlCol="false" tIns="0" lIns="0" bIns="0" rIns="0">
            <a:spAutoFit/>
          </a:bodyPr>
          <a:lstStyle/>
          <a:p>
            <a:pPr algn="just" marL="518160" indent="-259080" lvl="1">
              <a:lnSpc>
                <a:spcPts val="4800"/>
              </a:lnSpc>
              <a:buFont typeface="Arial"/>
              <a:buChar char="•"/>
            </a:pPr>
            <a:r>
              <a:rPr lang="en-US" sz="2400">
                <a:solidFill>
                  <a:srgbClr val="F1E9E9"/>
                </a:solidFill>
                <a:latin typeface="Open Sauce"/>
              </a:rPr>
              <a:t>The main purpose of the Shannon-Fano algorithm is to create a prefix code, where no code word is a prefix of any other code word, for a set of symbols with associated probabilities of occurrence.</a:t>
            </a:r>
          </a:p>
          <a:p>
            <a:pPr algn="just" marL="518160" indent="-259080" lvl="1">
              <a:lnSpc>
                <a:spcPts val="4800"/>
              </a:lnSpc>
              <a:buFont typeface="Arial"/>
              <a:buChar char="•"/>
            </a:pPr>
            <a:r>
              <a:rPr lang="en-US" sz="2400">
                <a:solidFill>
                  <a:srgbClr val="F1E9E9"/>
                </a:solidFill>
                <a:latin typeface="Open Sauce"/>
              </a:rPr>
              <a:t>It encodes a message in a way that requires the least amount of space possible, while assigning variable-length codes to symbols, such that the most frequent symbols are assigned shorter codes, and the least frequent symbols are assigned longer codes.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6921370" y="991777"/>
            <a:ext cx="337930" cy="337930"/>
          </a:xfrm>
          <a:prstGeom prst="rect">
            <a:avLst/>
          </a:prstGeom>
        </p:spPr>
      </p:pic>
      <p:grpSp>
        <p:nvGrpSpPr>
          <p:cNvPr name="Group 3" id="3"/>
          <p:cNvGrpSpPr/>
          <p:nvPr/>
        </p:nvGrpSpPr>
        <p:grpSpPr>
          <a:xfrm rot="0">
            <a:off x="15487873" y="9239790"/>
            <a:ext cx="481538" cy="481538"/>
            <a:chOff x="0" y="0"/>
            <a:chExt cx="642051" cy="642051"/>
          </a:xfrm>
        </p:grpSpPr>
        <p:grpSp>
          <p:nvGrpSpPr>
            <p:cNvPr name="Group 4" id="4"/>
            <p:cNvGrpSpPr/>
            <p:nvPr/>
          </p:nvGrpSpPr>
          <p:grpSpPr>
            <a:xfrm rot="0">
              <a:off x="0" y="0"/>
              <a:ext cx="642051" cy="642051"/>
              <a:chOff x="0" y="0"/>
              <a:chExt cx="6350000" cy="6350000"/>
            </a:xfrm>
          </p:grpSpPr>
          <p:sp>
            <p:nvSpPr>
              <p:cNvPr name="Freeform 5" id="5"/>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75556" y="197377"/>
              <a:ext cx="290938" cy="247298"/>
            </a:xfrm>
            <a:prstGeom prst="rect">
              <a:avLst/>
            </a:prstGeom>
          </p:spPr>
        </p:pic>
      </p:grpSp>
      <p:grpSp>
        <p:nvGrpSpPr>
          <p:cNvPr name="Group 7" id="7"/>
          <p:cNvGrpSpPr/>
          <p:nvPr/>
        </p:nvGrpSpPr>
        <p:grpSpPr>
          <a:xfrm rot="0">
            <a:off x="16132817" y="9239790"/>
            <a:ext cx="481538" cy="481538"/>
            <a:chOff x="0" y="0"/>
            <a:chExt cx="642051" cy="642051"/>
          </a:xfrm>
        </p:grpSpPr>
        <p:grpSp>
          <p:nvGrpSpPr>
            <p:cNvPr name="Group 8" id="8"/>
            <p:cNvGrpSpPr/>
            <p:nvPr/>
          </p:nvGrpSpPr>
          <p:grpSpPr>
            <a:xfrm rot="0">
              <a:off x="0" y="0"/>
              <a:ext cx="642051" cy="642051"/>
              <a:chOff x="0" y="0"/>
              <a:chExt cx="6350000" cy="6350000"/>
            </a:xfrm>
          </p:grpSpPr>
          <p:sp>
            <p:nvSpPr>
              <p:cNvPr name="Freeform 9" id="9"/>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95802" y="197377"/>
              <a:ext cx="250447" cy="256988"/>
            </a:xfrm>
            <a:prstGeom prst="rect">
              <a:avLst/>
            </a:prstGeom>
          </p:spPr>
        </p:pic>
      </p:grpSp>
      <p:grpSp>
        <p:nvGrpSpPr>
          <p:cNvPr name="Group 11" id="11"/>
          <p:cNvGrpSpPr/>
          <p:nvPr/>
        </p:nvGrpSpPr>
        <p:grpSpPr>
          <a:xfrm rot="0">
            <a:off x="16777762" y="9239790"/>
            <a:ext cx="481538" cy="481538"/>
            <a:chOff x="0" y="0"/>
            <a:chExt cx="642051" cy="642051"/>
          </a:xfrm>
        </p:grpSpPr>
        <p:grpSp>
          <p:nvGrpSpPr>
            <p:cNvPr name="Group 12" id="12"/>
            <p:cNvGrpSpPr/>
            <p:nvPr/>
          </p:nvGrpSpPr>
          <p:grpSpPr>
            <a:xfrm rot="0">
              <a:off x="0" y="0"/>
              <a:ext cx="642051" cy="642051"/>
              <a:chOff x="0" y="0"/>
              <a:chExt cx="6350000" cy="6350000"/>
            </a:xfrm>
          </p:grpSpPr>
          <p:sp>
            <p:nvSpPr>
              <p:cNvPr name="Freeform 13" id="13"/>
              <p:cNvSpPr/>
              <p:nvPr/>
            </p:nvSpPr>
            <p:spPr>
              <a:xfrm flipH="false" flipV="false">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1B1B1B"/>
              </a:solidFill>
            </p:spPr>
          </p:sp>
        </p:grpSp>
        <p:pic>
          <p:nvPicPr>
            <p:cNvPr name="Picture 14" id="1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205355" y="192503"/>
              <a:ext cx="231341" cy="257046"/>
            </a:xfrm>
            <a:prstGeom prst="rect">
              <a:avLst/>
            </a:prstGeom>
          </p:spPr>
        </p:pic>
      </p:grpSp>
      <p:pic>
        <p:nvPicPr>
          <p:cNvPr name="Picture 15" id="15"/>
          <p:cNvPicPr>
            <a:picLocks noChangeAspect="true"/>
          </p:cNvPicPr>
          <p:nvPr/>
        </p:nvPicPr>
        <p:blipFill>
          <a:blip r:embed="rId10"/>
          <a:srcRect l="26285" t="0" r="26285" b="74832"/>
          <a:stretch>
            <a:fillRect/>
          </a:stretch>
        </p:blipFill>
        <p:spPr>
          <a:xfrm flipH="false" flipV="false" rot="0">
            <a:off x="0" y="2224397"/>
            <a:ext cx="18288000" cy="8062603"/>
          </a:xfrm>
          <a:prstGeom prst="rect">
            <a:avLst/>
          </a:prstGeom>
        </p:spPr>
      </p:pic>
      <p:grpSp>
        <p:nvGrpSpPr>
          <p:cNvPr name="Group 16" id="16"/>
          <p:cNvGrpSpPr/>
          <p:nvPr/>
        </p:nvGrpSpPr>
        <p:grpSpPr>
          <a:xfrm rot="0">
            <a:off x="1046438" y="1028700"/>
            <a:ext cx="5244950" cy="8229600"/>
            <a:chOff x="0" y="0"/>
            <a:chExt cx="859129" cy="1348019"/>
          </a:xfrm>
        </p:grpSpPr>
        <p:sp>
          <p:nvSpPr>
            <p:cNvPr name="Freeform 17" id="17"/>
            <p:cNvSpPr/>
            <p:nvPr/>
          </p:nvSpPr>
          <p:spPr>
            <a:xfrm flipH="false" flipV="false">
              <a:off x="0" y="0"/>
              <a:ext cx="859129" cy="1348019"/>
            </a:xfrm>
            <a:custGeom>
              <a:avLst/>
              <a:gdLst/>
              <a:ahLst/>
              <a:cxnLst/>
              <a:rect r="r" b="b" t="t" l="l"/>
              <a:pathLst>
                <a:path h="1348019" w="859129">
                  <a:moveTo>
                    <a:pt x="734669" y="1348019"/>
                  </a:moveTo>
                  <a:lnTo>
                    <a:pt x="124460" y="1348019"/>
                  </a:lnTo>
                  <a:cubicBezTo>
                    <a:pt x="55880" y="1348019"/>
                    <a:pt x="0" y="1292139"/>
                    <a:pt x="0" y="1223559"/>
                  </a:cubicBezTo>
                  <a:lnTo>
                    <a:pt x="0" y="124460"/>
                  </a:lnTo>
                  <a:cubicBezTo>
                    <a:pt x="0" y="55880"/>
                    <a:pt x="55880" y="0"/>
                    <a:pt x="124460" y="0"/>
                  </a:cubicBezTo>
                  <a:lnTo>
                    <a:pt x="734669" y="0"/>
                  </a:lnTo>
                  <a:cubicBezTo>
                    <a:pt x="803249" y="0"/>
                    <a:pt x="859129" y="55880"/>
                    <a:pt x="859129" y="124460"/>
                  </a:cubicBezTo>
                  <a:lnTo>
                    <a:pt x="859129" y="1223559"/>
                  </a:lnTo>
                  <a:cubicBezTo>
                    <a:pt x="859129" y="1292139"/>
                    <a:pt x="803249" y="1348019"/>
                    <a:pt x="734669" y="1348019"/>
                  </a:cubicBezTo>
                  <a:close/>
                </a:path>
              </a:pathLst>
            </a:custGeom>
            <a:solidFill>
              <a:srgbClr val="1B1B1B"/>
            </a:solidFill>
          </p:spPr>
        </p:sp>
      </p:grpSp>
      <p:sp>
        <p:nvSpPr>
          <p:cNvPr name="TextBox 18" id="18"/>
          <p:cNvSpPr txBox="true"/>
          <p:nvPr/>
        </p:nvSpPr>
        <p:spPr>
          <a:xfrm rot="0">
            <a:off x="2058725" y="1457977"/>
            <a:ext cx="3220375" cy="986155"/>
          </a:xfrm>
          <a:prstGeom prst="rect">
            <a:avLst/>
          </a:prstGeom>
        </p:spPr>
        <p:txBody>
          <a:bodyPr anchor="t" rtlCol="false" tIns="0" lIns="0" bIns="0" rIns="0">
            <a:spAutoFit/>
          </a:bodyPr>
          <a:lstStyle/>
          <a:p>
            <a:pPr marL="0" indent="0" lvl="0">
              <a:lnSpc>
                <a:spcPts val="3919"/>
              </a:lnSpc>
              <a:spcBef>
                <a:spcPct val="0"/>
              </a:spcBef>
            </a:pPr>
            <a:r>
              <a:rPr lang="en-US" sz="2799">
                <a:solidFill>
                  <a:srgbClr val="D9E3E5"/>
                </a:solidFill>
                <a:latin typeface="Open Sauce Bold"/>
              </a:rPr>
              <a:t>ADVANTAGES OF THE ALGORITHM</a:t>
            </a:r>
          </a:p>
        </p:txBody>
      </p:sp>
      <p:sp>
        <p:nvSpPr>
          <p:cNvPr name="TextBox 19" id="19"/>
          <p:cNvSpPr txBox="true"/>
          <p:nvPr/>
        </p:nvSpPr>
        <p:spPr>
          <a:xfrm rot="0">
            <a:off x="1354050" y="2806688"/>
            <a:ext cx="4629726" cy="5911215"/>
          </a:xfrm>
          <a:prstGeom prst="rect">
            <a:avLst/>
          </a:prstGeom>
        </p:spPr>
        <p:txBody>
          <a:bodyPr anchor="t" rtlCol="false" tIns="0" lIns="0" bIns="0" rIns="0">
            <a:spAutoFit/>
          </a:bodyPr>
          <a:lstStyle/>
          <a:p>
            <a:pPr marL="561341" indent="-280670" lvl="1">
              <a:lnSpc>
                <a:spcPts val="3900"/>
              </a:lnSpc>
              <a:buFont typeface="Arial"/>
              <a:buChar char="•"/>
            </a:pPr>
            <a:r>
              <a:rPr lang="en-US" sz="2600">
                <a:solidFill>
                  <a:srgbClr val="F1E9E9"/>
                </a:solidFill>
                <a:latin typeface="Open Sauce"/>
              </a:rPr>
              <a:t>No information is lost during compression</a:t>
            </a:r>
          </a:p>
          <a:p>
            <a:pPr marL="561341" indent="-280670" lvl="1">
              <a:lnSpc>
                <a:spcPts val="3900"/>
              </a:lnSpc>
              <a:buFont typeface="Arial"/>
              <a:buChar char="•"/>
            </a:pPr>
            <a:r>
              <a:rPr lang="en-US" sz="2600">
                <a:solidFill>
                  <a:srgbClr val="F1E9E9"/>
                </a:solidFill>
                <a:latin typeface="Open Sauce"/>
              </a:rPr>
              <a:t>It is effective in compressing data with high redundancy, resulting in significant reduction in file size.</a:t>
            </a:r>
          </a:p>
          <a:p>
            <a:pPr marL="561341" indent="-280670" lvl="1">
              <a:lnSpc>
                <a:spcPts val="3900"/>
              </a:lnSpc>
              <a:buFont typeface="Arial"/>
              <a:buChar char="•"/>
            </a:pPr>
            <a:r>
              <a:rPr lang="en-US" sz="2600">
                <a:solidFill>
                  <a:srgbClr val="F1E9E9"/>
                </a:solidFill>
                <a:latin typeface="Open Sauce"/>
              </a:rPr>
              <a:t> It is simple to understand, making it suitable to use where computational resources are limited.</a:t>
            </a:r>
          </a:p>
        </p:txBody>
      </p:sp>
      <p:sp>
        <p:nvSpPr>
          <p:cNvPr name="TextBox 20" id="20"/>
          <p:cNvSpPr txBox="true"/>
          <p:nvPr/>
        </p:nvSpPr>
        <p:spPr>
          <a:xfrm rot="0">
            <a:off x="13098081" y="1768463"/>
            <a:ext cx="4780298" cy="2219325"/>
          </a:xfrm>
          <a:prstGeom prst="rect">
            <a:avLst/>
          </a:prstGeom>
        </p:spPr>
        <p:txBody>
          <a:bodyPr anchor="t" rtlCol="false" tIns="0" lIns="0" bIns="0" rIns="0">
            <a:spAutoFit/>
          </a:bodyPr>
          <a:lstStyle/>
          <a:p>
            <a:pPr marL="0" indent="0" lvl="0">
              <a:lnSpc>
                <a:spcPts val="5880"/>
              </a:lnSpc>
              <a:spcBef>
                <a:spcPct val="0"/>
              </a:spcBef>
            </a:pPr>
            <a:r>
              <a:rPr lang="en-US" sz="4900">
                <a:solidFill>
                  <a:srgbClr val="F1E9E9"/>
                </a:solidFill>
                <a:latin typeface="Open Sauce SemiBold"/>
              </a:rPr>
              <a:t>Advantages and Disadvantages</a:t>
            </a:r>
          </a:p>
        </p:txBody>
      </p:sp>
      <p:grpSp>
        <p:nvGrpSpPr>
          <p:cNvPr name="Group 21" id="21"/>
          <p:cNvGrpSpPr/>
          <p:nvPr/>
        </p:nvGrpSpPr>
        <p:grpSpPr>
          <a:xfrm rot="0">
            <a:off x="7072081" y="1028700"/>
            <a:ext cx="5244950" cy="8229600"/>
            <a:chOff x="0" y="0"/>
            <a:chExt cx="859129" cy="1348019"/>
          </a:xfrm>
        </p:grpSpPr>
        <p:sp>
          <p:nvSpPr>
            <p:cNvPr name="Freeform 22" id="22"/>
            <p:cNvSpPr/>
            <p:nvPr/>
          </p:nvSpPr>
          <p:spPr>
            <a:xfrm flipH="false" flipV="false">
              <a:off x="0" y="0"/>
              <a:ext cx="859129" cy="1348019"/>
            </a:xfrm>
            <a:custGeom>
              <a:avLst/>
              <a:gdLst/>
              <a:ahLst/>
              <a:cxnLst/>
              <a:rect r="r" b="b" t="t" l="l"/>
              <a:pathLst>
                <a:path h="1348019" w="859129">
                  <a:moveTo>
                    <a:pt x="734669" y="1348019"/>
                  </a:moveTo>
                  <a:lnTo>
                    <a:pt x="124460" y="1348019"/>
                  </a:lnTo>
                  <a:cubicBezTo>
                    <a:pt x="55880" y="1348019"/>
                    <a:pt x="0" y="1292139"/>
                    <a:pt x="0" y="1223559"/>
                  </a:cubicBezTo>
                  <a:lnTo>
                    <a:pt x="0" y="124460"/>
                  </a:lnTo>
                  <a:cubicBezTo>
                    <a:pt x="0" y="55880"/>
                    <a:pt x="55880" y="0"/>
                    <a:pt x="124460" y="0"/>
                  </a:cubicBezTo>
                  <a:lnTo>
                    <a:pt x="734669" y="0"/>
                  </a:lnTo>
                  <a:cubicBezTo>
                    <a:pt x="803249" y="0"/>
                    <a:pt x="859129" y="55880"/>
                    <a:pt x="859129" y="124460"/>
                  </a:cubicBezTo>
                  <a:lnTo>
                    <a:pt x="859129" y="1223559"/>
                  </a:lnTo>
                  <a:cubicBezTo>
                    <a:pt x="859129" y="1292139"/>
                    <a:pt x="803249" y="1348019"/>
                    <a:pt x="734669" y="1348019"/>
                  </a:cubicBezTo>
                  <a:close/>
                </a:path>
              </a:pathLst>
            </a:custGeom>
            <a:solidFill>
              <a:srgbClr val="1B1B1B"/>
            </a:solidFill>
          </p:spPr>
        </p:sp>
      </p:grpSp>
      <p:sp>
        <p:nvSpPr>
          <p:cNvPr name="TextBox 23" id="23"/>
          <p:cNvSpPr txBox="true"/>
          <p:nvPr/>
        </p:nvSpPr>
        <p:spPr>
          <a:xfrm rot="0">
            <a:off x="7834400" y="1457977"/>
            <a:ext cx="3720312" cy="986155"/>
          </a:xfrm>
          <a:prstGeom prst="rect">
            <a:avLst/>
          </a:prstGeom>
        </p:spPr>
        <p:txBody>
          <a:bodyPr anchor="t" rtlCol="false" tIns="0" lIns="0" bIns="0" rIns="0">
            <a:spAutoFit/>
          </a:bodyPr>
          <a:lstStyle/>
          <a:p>
            <a:pPr marL="0" indent="0" lvl="0">
              <a:lnSpc>
                <a:spcPts val="3919"/>
              </a:lnSpc>
              <a:spcBef>
                <a:spcPct val="0"/>
              </a:spcBef>
            </a:pPr>
            <a:r>
              <a:rPr lang="en-US" sz="2799">
                <a:solidFill>
                  <a:srgbClr val="D9E3E5"/>
                </a:solidFill>
                <a:latin typeface="Open Sauce Bold"/>
              </a:rPr>
              <a:t>DISADVANTAGES OF THE ALGORITHM</a:t>
            </a:r>
          </a:p>
        </p:txBody>
      </p:sp>
      <p:sp>
        <p:nvSpPr>
          <p:cNvPr name="TextBox 24" id="24"/>
          <p:cNvSpPr txBox="true"/>
          <p:nvPr/>
        </p:nvSpPr>
        <p:spPr>
          <a:xfrm rot="0">
            <a:off x="7379693" y="2806688"/>
            <a:ext cx="4629726" cy="5911215"/>
          </a:xfrm>
          <a:prstGeom prst="rect">
            <a:avLst/>
          </a:prstGeom>
        </p:spPr>
        <p:txBody>
          <a:bodyPr anchor="t" rtlCol="false" tIns="0" lIns="0" bIns="0" rIns="0">
            <a:spAutoFit/>
          </a:bodyPr>
          <a:lstStyle/>
          <a:p>
            <a:pPr marL="561341" indent="-280670" lvl="1">
              <a:lnSpc>
                <a:spcPts val="3900"/>
              </a:lnSpc>
              <a:buFont typeface="Arial"/>
              <a:buChar char="•"/>
            </a:pPr>
            <a:r>
              <a:rPr lang="en-US" sz="2600">
                <a:solidFill>
                  <a:srgbClr val="F1E9E9"/>
                </a:solidFill>
                <a:latin typeface="Open Sauce"/>
              </a:rPr>
              <a:t>it may not be as effective in compressing data with low redundancy.</a:t>
            </a:r>
          </a:p>
          <a:p>
            <a:pPr marL="561341" indent="-280670" lvl="1">
              <a:lnSpc>
                <a:spcPts val="3900"/>
              </a:lnSpc>
              <a:buFont typeface="Arial"/>
              <a:buChar char="•"/>
            </a:pPr>
            <a:r>
              <a:rPr lang="en-US" sz="2600">
                <a:solidFill>
                  <a:srgbClr val="F1E9E9"/>
                </a:solidFill>
                <a:latin typeface="Open Sauce"/>
              </a:rPr>
              <a:t>It requires the probability  of each input symbol, which may not be accurate.</a:t>
            </a:r>
          </a:p>
          <a:p>
            <a:pPr marL="561341" indent="-280670" lvl="1">
              <a:lnSpc>
                <a:spcPts val="3900"/>
              </a:lnSpc>
              <a:buFont typeface="Arial"/>
              <a:buChar char="•"/>
            </a:pPr>
            <a:r>
              <a:rPr lang="en-US" sz="2600">
                <a:solidFill>
                  <a:srgbClr val="F1E9E9"/>
                </a:solidFill>
                <a:latin typeface="Open Sauce"/>
              </a:rPr>
              <a:t>It compresses data without losing any information so it's not suitable for data such as in image or video.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7551018" y="437081"/>
            <a:ext cx="4892654" cy="5992264"/>
            <a:chOff x="0" y="0"/>
            <a:chExt cx="829947" cy="1016475"/>
          </a:xfrm>
        </p:grpSpPr>
        <p:sp>
          <p:nvSpPr>
            <p:cNvPr name="Freeform 3" id="3"/>
            <p:cNvSpPr/>
            <p:nvPr/>
          </p:nvSpPr>
          <p:spPr>
            <a:xfrm flipH="false" flipV="false">
              <a:off x="0" y="0"/>
              <a:ext cx="829947" cy="1016475"/>
            </a:xfrm>
            <a:custGeom>
              <a:avLst/>
              <a:gdLst/>
              <a:ahLst/>
              <a:cxnLst/>
              <a:rect r="r" b="b" t="t" l="l"/>
              <a:pathLst>
                <a:path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1B1B1B"/>
            </a:solidFill>
          </p:spPr>
        </p:sp>
      </p:grpSp>
      <p:grpSp>
        <p:nvGrpSpPr>
          <p:cNvPr name="Group 4" id="4"/>
          <p:cNvGrpSpPr/>
          <p:nvPr/>
        </p:nvGrpSpPr>
        <p:grpSpPr>
          <a:xfrm rot="0">
            <a:off x="12866661" y="3686292"/>
            <a:ext cx="4892654" cy="5992264"/>
            <a:chOff x="0" y="0"/>
            <a:chExt cx="829947" cy="1016475"/>
          </a:xfrm>
        </p:grpSpPr>
        <p:sp>
          <p:nvSpPr>
            <p:cNvPr name="Freeform 5" id="5"/>
            <p:cNvSpPr/>
            <p:nvPr/>
          </p:nvSpPr>
          <p:spPr>
            <a:xfrm flipH="false" flipV="false">
              <a:off x="0" y="0"/>
              <a:ext cx="829947" cy="1016475"/>
            </a:xfrm>
            <a:custGeom>
              <a:avLst/>
              <a:gdLst/>
              <a:ahLst/>
              <a:cxnLst/>
              <a:rect r="r" b="b" t="t" l="l"/>
              <a:pathLst>
                <a:path h="1016475" w="829947">
                  <a:moveTo>
                    <a:pt x="705487" y="1016475"/>
                  </a:moveTo>
                  <a:lnTo>
                    <a:pt x="124460" y="1016475"/>
                  </a:lnTo>
                  <a:cubicBezTo>
                    <a:pt x="55880" y="1016475"/>
                    <a:pt x="0" y="960595"/>
                    <a:pt x="0" y="892015"/>
                  </a:cubicBezTo>
                  <a:lnTo>
                    <a:pt x="0" y="124460"/>
                  </a:lnTo>
                  <a:cubicBezTo>
                    <a:pt x="0" y="55880"/>
                    <a:pt x="55880" y="0"/>
                    <a:pt x="124460" y="0"/>
                  </a:cubicBezTo>
                  <a:lnTo>
                    <a:pt x="705487" y="0"/>
                  </a:lnTo>
                  <a:cubicBezTo>
                    <a:pt x="774067" y="0"/>
                    <a:pt x="829947" y="55880"/>
                    <a:pt x="829947" y="124460"/>
                  </a:cubicBezTo>
                  <a:lnTo>
                    <a:pt x="829947" y="892015"/>
                  </a:lnTo>
                  <a:cubicBezTo>
                    <a:pt x="829947" y="960595"/>
                    <a:pt x="774067" y="1016475"/>
                    <a:pt x="705487" y="1016475"/>
                  </a:cubicBezTo>
                  <a:close/>
                </a:path>
              </a:pathLst>
            </a:custGeom>
            <a:solidFill>
              <a:srgbClr val="1B1B1B"/>
            </a:solidFill>
          </p:spPr>
        </p:sp>
      </p:grpSp>
      <p:grpSp>
        <p:nvGrpSpPr>
          <p:cNvPr name="Group 6" id="6"/>
          <p:cNvGrpSpPr/>
          <p:nvPr/>
        </p:nvGrpSpPr>
        <p:grpSpPr>
          <a:xfrm rot="0">
            <a:off x="0" y="0"/>
            <a:ext cx="7128029" cy="10287000"/>
            <a:chOff x="0" y="0"/>
            <a:chExt cx="1167580" cy="1685023"/>
          </a:xfrm>
        </p:grpSpPr>
        <p:sp>
          <p:nvSpPr>
            <p:cNvPr name="Freeform 7" id="7"/>
            <p:cNvSpPr/>
            <p:nvPr/>
          </p:nvSpPr>
          <p:spPr>
            <a:xfrm flipH="false" flipV="false">
              <a:off x="0" y="0"/>
              <a:ext cx="1167580" cy="1685024"/>
            </a:xfrm>
            <a:custGeom>
              <a:avLst/>
              <a:gdLst/>
              <a:ahLst/>
              <a:cxnLst/>
              <a:rect r="r" b="b" t="t" l="l"/>
              <a:pathLst>
                <a:path h="1685024" w="1167580">
                  <a:moveTo>
                    <a:pt x="1043120" y="1685023"/>
                  </a:moveTo>
                  <a:lnTo>
                    <a:pt x="124460" y="1685023"/>
                  </a:lnTo>
                  <a:cubicBezTo>
                    <a:pt x="55880" y="1685023"/>
                    <a:pt x="0" y="1629143"/>
                    <a:pt x="0" y="1560563"/>
                  </a:cubicBezTo>
                  <a:lnTo>
                    <a:pt x="0" y="124460"/>
                  </a:lnTo>
                  <a:cubicBezTo>
                    <a:pt x="0" y="55880"/>
                    <a:pt x="55880" y="0"/>
                    <a:pt x="124460" y="0"/>
                  </a:cubicBezTo>
                  <a:lnTo>
                    <a:pt x="1043120" y="0"/>
                  </a:lnTo>
                  <a:cubicBezTo>
                    <a:pt x="1111700" y="0"/>
                    <a:pt x="1167580" y="55880"/>
                    <a:pt x="1167580" y="124460"/>
                  </a:cubicBezTo>
                  <a:lnTo>
                    <a:pt x="1167580" y="1560563"/>
                  </a:lnTo>
                  <a:cubicBezTo>
                    <a:pt x="1167580" y="1629143"/>
                    <a:pt x="1111700" y="1685024"/>
                    <a:pt x="1043120" y="1685024"/>
                  </a:cubicBezTo>
                  <a:close/>
                </a:path>
              </a:pathLst>
            </a:custGeom>
            <a:solidFill>
              <a:srgbClr val="1B1B1B"/>
            </a:solidFill>
          </p:spPr>
        </p:sp>
      </p:grpSp>
      <p:sp>
        <p:nvSpPr>
          <p:cNvPr name="AutoShape 8" id="8"/>
          <p:cNvSpPr/>
          <p:nvPr/>
        </p:nvSpPr>
        <p:spPr>
          <a:xfrm>
            <a:off x="1087310" y="1462088"/>
            <a:ext cx="1202667" cy="0"/>
          </a:xfrm>
          <a:prstGeom prst="line">
            <a:avLst/>
          </a:prstGeom>
          <a:ln cap="flat" w="47625">
            <a:solidFill>
              <a:srgbClr val="582CED"/>
            </a:solidFill>
            <a:prstDash val="solid"/>
            <a:headEnd type="none" len="sm" w="sm"/>
            <a:tailEnd type="none" len="sm" w="sm"/>
          </a:ln>
        </p:spPr>
      </p:sp>
      <p:pic>
        <p:nvPicPr>
          <p:cNvPr name="Picture 9" id="9"/>
          <p:cNvPicPr>
            <a:picLocks noChangeAspect="true"/>
          </p:cNvPicPr>
          <p:nvPr/>
        </p:nvPicPr>
        <p:blipFill>
          <a:blip r:embed="rId2"/>
          <a:srcRect l="24758" t="0" r="10722" b="74100"/>
          <a:stretch>
            <a:fillRect/>
          </a:stretch>
        </p:blipFill>
        <p:spPr>
          <a:xfrm flipH="false" flipV="false" rot="0">
            <a:off x="0" y="6682423"/>
            <a:ext cx="7376604" cy="2460189"/>
          </a:xfrm>
          <a:prstGeom prst="rect">
            <a:avLst/>
          </a:prstGeom>
        </p:spPr>
      </p:pic>
      <p:pic>
        <p:nvPicPr>
          <p:cNvPr name="Picture 10" id="10"/>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9517275" y="1023860"/>
            <a:ext cx="1134276" cy="1641715"/>
          </a:xfrm>
          <a:prstGeom prst="rect">
            <a:avLst/>
          </a:prstGeom>
        </p:spPr>
      </p:pic>
      <p:pic>
        <p:nvPicPr>
          <p:cNvPr name="Picture 11" id="11"/>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4718585" y="4161312"/>
            <a:ext cx="1188806" cy="1841812"/>
          </a:xfrm>
          <a:prstGeom prst="rect">
            <a:avLst/>
          </a:prstGeom>
        </p:spPr>
      </p:pic>
      <p:grpSp>
        <p:nvGrpSpPr>
          <p:cNvPr name="Group 12" id="12"/>
          <p:cNvGrpSpPr/>
          <p:nvPr/>
        </p:nvGrpSpPr>
        <p:grpSpPr>
          <a:xfrm rot="0">
            <a:off x="8016724" y="2958192"/>
            <a:ext cx="3961241" cy="3038825"/>
            <a:chOff x="0" y="0"/>
            <a:chExt cx="5281655" cy="4051766"/>
          </a:xfrm>
        </p:grpSpPr>
        <p:sp>
          <p:nvSpPr>
            <p:cNvPr name="TextBox 13" id="13"/>
            <p:cNvSpPr txBox="true"/>
            <p:nvPr/>
          </p:nvSpPr>
          <p:spPr>
            <a:xfrm rot="0">
              <a:off x="0" y="9525"/>
              <a:ext cx="5281655" cy="947030"/>
            </a:xfrm>
            <a:prstGeom prst="rect">
              <a:avLst/>
            </a:prstGeom>
          </p:spPr>
          <p:txBody>
            <a:bodyPr anchor="t" rtlCol="false" tIns="0" lIns="0" bIns="0" rIns="0">
              <a:spAutoFit/>
            </a:bodyPr>
            <a:lstStyle/>
            <a:p>
              <a:pPr algn="ctr" marL="0" indent="0" lvl="0">
                <a:lnSpc>
                  <a:spcPts val="5677"/>
                </a:lnSpc>
                <a:spcBef>
                  <a:spcPct val="0"/>
                </a:spcBef>
              </a:pPr>
              <a:r>
                <a:rPr lang="en-US" sz="4731">
                  <a:solidFill>
                    <a:srgbClr val="F1E9E9"/>
                  </a:solidFill>
                  <a:latin typeface="Open Sauce SemiBold"/>
                </a:rPr>
                <a:t>O(n log n)</a:t>
              </a:r>
            </a:p>
          </p:txBody>
        </p:sp>
        <p:sp>
          <p:nvSpPr>
            <p:cNvPr name="TextBox 14" id="14"/>
            <p:cNvSpPr txBox="true"/>
            <p:nvPr/>
          </p:nvSpPr>
          <p:spPr>
            <a:xfrm rot="0">
              <a:off x="0" y="1394178"/>
              <a:ext cx="5281655" cy="2657588"/>
            </a:xfrm>
            <a:prstGeom prst="rect">
              <a:avLst/>
            </a:prstGeom>
          </p:spPr>
          <p:txBody>
            <a:bodyPr anchor="t" rtlCol="false" tIns="0" lIns="0" bIns="0" rIns="0">
              <a:spAutoFit/>
            </a:bodyPr>
            <a:lstStyle/>
            <a:p>
              <a:pPr algn="ctr" marL="0" indent="0" lvl="0">
                <a:lnSpc>
                  <a:spcPts val="3244"/>
                </a:lnSpc>
              </a:pPr>
              <a:r>
                <a:rPr lang="en-US" sz="2317">
                  <a:solidFill>
                    <a:srgbClr val="F1E9E9"/>
                  </a:solidFill>
                  <a:latin typeface="Open Sauce"/>
                </a:rPr>
                <a:t>The TIME COMPLEXITY is O(n log n), where n is the number of characters. This measures the time to sort each symbol.</a:t>
              </a:r>
            </a:p>
          </p:txBody>
        </p:sp>
      </p:grpSp>
      <p:grpSp>
        <p:nvGrpSpPr>
          <p:cNvPr name="Group 15" id="15"/>
          <p:cNvGrpSpPr/>
          <p:nvPr/>
        </p:nvGrpSpPr>
        <p:grpSpPr>
          <a:xfrm rot="0">
            <a:off x="13332367" y="6429344"/>
            <a:ext cx="3961241" cy="2891279"/>
            <a:chOff x="0" y="0"/>
            <a:chExt cx="5281655" cy="3855038"/>
          </a:xfrm>
        </p:grpSpPr>
        <p:sp>
          <p:nvSpPr>
            <p:cNvPr name="TextBox 16" id="16"/>
            <p:cNvSpPr txBox="true"/>
            <p:nvPr/>
          </p:nvSpPr>
          <p:spPr>
            <a:xfrm rot="0">
              <a:off x="0" y="9525"/>
              <a:ext cx="5281655" cy="947030"/>
            </a:xfrm>
            <a:prstGeom prst="rect">
              <a:avLst/>
            </a:prstGeom>
          </p:spPr>
          <p:txBody>
            <a:bodyPr anchor="t" rtlCol="false" tIns="0" lIns="0" bIns="0" rIns="0">
              <a:spAutoFit/>
            </a:bodyPr>
            <a:lstStyle/>
            <a:p>
              <a:pPr algn="ctr" marL="0" indent="0" lvl="0">
                <a:lnSpc>
                  <a:spcPts val="5677"/>
                </a:lnSpc>
                <a:spcBef>
                  <a:spcPct val="0"/>
                </a:spcBef>
              </a:pPr>
              <a:r>
                <a:rPr lang="en-US" sz="4731">
                  <a:solidFill>
                    <a:srgbClr val="F1E9E9"/>
                  </a:solidFill>
                  <a:latin typeface="Open Sauce SemiBold"/>
                </a:rPr>
                <a:t> O(n)</a:t>
              </a:r>
            </a:p>
          </p:txBody>
        </p:sp>
        <p:sp>
          <p:nvSpPr>
            <p:cNvPr name="TextBox 17" id="17"/>
            <p:cNvSpPr txBox="true"/>
            <p:nvPr/>
          </p:nvSpPr>
          <p:spPr>
            <a:xfrm rot="0">
              <a:off x="0" y="1197450"/>
              <a:ext cx="5281655" cy="2657588"/>
            </a:xfrm>
            <a:prstGeom prst="rect">
              <a:avLst/>
            </a:prstGeom>
          </p:spPr>
          <p:txBody>
            <a:bodyPr anchor="t" rtlCol="false" tIns="0" lIns="0" bIns="0" rIns="0">
              <a:spAutoFit/>
            </a:bodyPr>
            <a:lstStyle/>
            <a:p>
              <a:pPr algn="ctr">
                <a:lnSpc>
                  <a:spcPts val="3244"/>
                </a:lnSpc>
              </a:pPr>
              <a:r>
                <a:rPr lang="en-US" sz="2317">
                  <a:solidFill>
                    <a:srgbClr val="F1E9E9"/>
                  </a:solidFill>
                  <a:latin typeface="Open Sauce"/>
                </a:rPr>
                <a:t>The SPACE COMPLEXITY</a:t>
              </a:r>
              <a:r>
                <a:rPr lang="en-US" sz="2317" u="none">
                  <a:solidFill>
                    <a:srgbClr val="F1E9E9"/>
                  </a:solidFill>
                  <a:latin typeface="Open Sauce"/>
                </a:rPr>
                <a:t> is O(n), as it requires storing the probability and code for each symbol.</a:t>
              </a:r>
            </a:p>
            <a:p>
              <a:pPr algn="ctr" marL="0" indent="0" lvl="0">
                <a:lnSpc>
                  <a:spcPts val="3244"/>
                </a:lnSpc>
              </a:pPr>
            </a:p>
          </p:txBody>
        </p:sp>
      </p:grpSp>
      <p:sp>
        <p:nvSpPr>
          <p:cNvPr name="TextBox 18" id="18"/>
          <p:cNvSpPr txBox="true"/>
          <p:nvPr/>
        </p:nvSpPr>
        <p:spPr>
          <a:xfrm rot="0">
            <a:off x="1087310" y="981075"/>
            <a:ext cx="5201984" cy="349249"/>
          </a:xfrm>
          <a:prstGeom prst="rect">
            <a:avLst/>
          </a:prstGeom>
        </p:spPr>
        <p:txBody>
          <a:bodyPr anchor="t" rtlCol="false" tIns="0" lIns="0" bIns="0" rIns="0">
            <a:spAutoFit/>
          </a:bodyPr>
          <a:lstStyle/>
          <a:p>
            <a:pPr marL="0" indent="0" lvl="0">
              <a:lnSpc>
                <a:spcPts val="2800"/>
              </a:lnSpc>
            </a:pPr>
            <a:r>
              <a:rPr lang="en-US" sz="2000">
                <a:solidFill>
                  <a:srgbClr val="F1E9E9"/>
                </a:solidFill>
                <a:latin typeface="Open Sauce"/>
              </a:rPr>
              <a:t>Complexity</a:t>
            </a:r>
          </a:p>
        </p:txBody>
      </p:sp>
      <p:sp>
        <p:nvSpPr>
          <p:cNvPr name="TextBox 19" id="19"/>
          <p:cNvSpPr txBox="true"/>
          <p:nvPr/>
        </p:nvSpPr>
        <p:spPr>
          <a:xfrm rot="0">
            <a:off x="1028700" y="2439789"/>
            <a:ext cx="5201984" cy="2219325"/>
          </a:xfrm>
          <a:prstGeom prst="rect">
            <a:avLst/>
          </a:prstGeom>
        </p:spPr>
        <p:txBody>
          <a:bodyPr anchor="t" rtlCol="false" tIns="0" lIns="0" bIns="0" rIns="0">
            <a:spAutoFit/>
          </a:bodyPr>
          <a:lstStyle/>
          <a:p>
            <a:pPr algn="l" marL="0" indent="0" lvl="0">
              <a:lnSpc>
                <a:spcPts val="5880"/>
              </a:lnSpc>
              <a:spcBef>
                <a:spcPct val="0"/>
              </a:spcBef>
            </a:pPr>
            <a:r>
              <a:rPr lang="en-US" sz="4900">
                <a:solidFill>
                  <a:srgbClr val="F1E9E9"/>
                </a:solidFill>
                <a:latin typeface="Open Sauce SemiBold"/>
              </a:rPr>
              <a:t>Time and Space complexity of the Algorithm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DAFggPqXf94</dc:identifier>
  <dcterms:modified xsi:type="dcterms:W3CDTF">2011-08-01T06:04:30Z</dcterms:modified>
  <cp:revision>1</cp:revision>
  <dc:title>Shannon-Fano Algorithm</dc:title>
</cp:coreProperties>
</file>